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400">
                <a:solidFill>
                  <a:srgbClr val="0000FF"/>
                </a:solidFill>
              </a:rPr>
              <a:t>Denise working on this.  We have the link for 2015-16.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5" name="Shape 16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Denise working on this.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2" name="Shape 17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kr</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This slide might go, depending on the stats we find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SzPts val="1400"/>
              <a:buChar char="-"/>
            </a:pPr>
            <a:r>
              <a:rPr lang="en"/>
              <a:t>LC</a:t>
            </a:r>
            <a:endParaRPr/>
          </a:p>
          <a:p>
            <a:pPr indent="-317500" lvl="0" marL="457200" rtl="0">
              <a:spcBef>
                <a:spcPts val="0"/>
              </a:spcBef>
              <a:spcAft>
                <a:spcPts val="0"/>
              </a:spcAft>
              <a:buSzPts val="1400"/>
              <a:buChar char="-"/>
            </a:pPr>
            <a:r>
              <a:rPr lang="en"/>
              <a:t>Public safety is not only crime response, but also crime prevention</a:t>
            </a:r>
            <a:endParaRPr/>
          </a:p>
          <a:p>
            <a:pPr indent="-317500" lvl="0" marL="457200" rtl="0">
              <a:spcBef>
                <a:spcPts val="0"/>
              </a:spcBef>
              <a:spcAft>
                <a:spcPts val="0"/>
              </a:spcAft>
              <a:buSzPts val="1400"/>
              <a:buChar char="-"/>
            </a:pPr>
            <a:r>
              <a:rPr lang="en"/>
              <a:t>To prevent crime, and lower crime rates, we must actually address the root causes of crime and criminal activity.</a:t>
            </a:r>
            <a:endParaRPr/>
          </a:p>
          <a:p>
            <a:pPr indent="-317500" lvl="0" marL="457200" rtl="0">
              <a:spcBef>
                <a:spcPts val="0"/>
              </a:spcBef>
              <a:spcAft>
                <a:spcPts val="0"/>
              </a:spcAft>
              <a:buSzPts val="1400"/>
              <a:buChar char="-"/>
            </a:pPr>
            <a:r>
              <a:rPr lang="en"/>
              <a:t>We’re not doing that very well in St. Louis currently</a:t>
            </a:r>
            <a:endParaRPr/>
          </a:p>
          <a:p>
            <a:pPr indent="-317500" lvl="0" marL="457200">
              <a:spcBef>
                <a:spcPts val="0"/>
              </a:spcBef>
              <a:spcAft>
                <a:spcPts val="0"/>
              </a:spcAft>
              <a:buSzPts val="1400"/>
              <a:buChar char="-"/>
            </a:pPr>
            <a:r>
              <a:rPr lang="en"/>
              <a:t>So, what would it look like to be not just reactionary, but also proactive -- addressing crime at its root causes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7" name="Shape 19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Shape 2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4" name="Shape 20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We could also look at Peter’s doc to see what people are calling about.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Shape 2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1" name="Shape 21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Shape 2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9" name="Shape 21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7" name="Shape 22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Well-being, complete safety  </a:t>
            </a:r>
            <a:r>
              <a:rPr b="1" lang="en" sz="2800">
                <a:solidFill>
                  <a:schemeClr val="lt1"/>
                </a:solidFill>
              </a:rPr>
              <a:t>Proactive = Preventing Crime and its Causes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The theme today is public safety..but what exactly is public safety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Shape 2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0" name="Shape 25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Researchers wanting to deal specifically with inequities in the region looked at both the problems of crime and poverty, as well as proven solutions from across the nation.</a:t>
            </a:r>
            <a:endParaRPr/>
          </a:p>
          <a:p>
            <a:pPr indent="0" lvl="0" marL="0">
              <a:spcBef>
                <a:spcPts val="0"/>
              </a:spcBef>
              <a:spcAft>
                <a:spcPts val="0"/>
              </a:spcAft>
              <a:buNone/>
            </a:pPr>
            <a:r>
              <a:t/>
            </a:r>
            <a:endParaRPr/>
          </a:p>
          <a:p>
            <a:pPr indent="-330200" lvl="2" marL="1371600">
              <a:lnSpc>
                <a:spcPct val="115000"/>
              </a:lnSpc>
              <a:spcBef>
                <a:spcPts val="0"/>
              </a:spcBef>
              <a:spcAft>
                <a:spcPts val="0"/>
              </a:spcAft>
              <a:buClr>
                <a:srgbClr val="000000"/>
              </a:buClr>
              <a:buSzPts val="1600"/>
              <a:buChar char="■"/>
            </a:pPr>
            <a:r>
              <a:rPr lang="en" sz="1600"/>
              <a:t>Interventions like Cure Violence have been successful in violence prevention by using trusted community members to “interrupt transmission.”</a:t>
            </a:r>
            <a:endParaRPr sz="1600"/>
          </a:p>
          <a:p>
            <a:pPr indent="0" lvl="0" marL="0">
              <a:spcBef>
                <a:spcPts val="1600"/>
              </a:spcBef>
              <a:spcAft>
                <a:spcPts val="0"/>
              </a:spcAft>
              <a:buNone/>
            </a:pPr>
            <a:br>
              <a:rPr lang="en"/>
            </a:br>
            <a:r>
              <a:rPr lang="en"/>
              <a:t>Pg. 63 in for the sake of all report</a:t>
            </a:r>
            <a:endParaRPr/>
          </a:p>
          <a:p>
            <a:pPr indent="0" lvl="0" marL="0">
              <a:spcBef>
                <a:spcPts val="0"/>
              </a:spcBef>
              <a:spcAft>
                <a:spcPts val="0"/>
              </a:spcAft>
              <a:buClr>
                <a:schemeClr val="dk1"/>
              </a:buClr>
              <a:buSzPts val="1100"/>
              <a:buFont typeface="Arial"/>
              <a:buNone/>
            </a:pPr>
            <a:r>
              <a:rPr lang="en"/>
              <a:t>“Neighborhood violence can affect youth in the region even if they are not personally involved in violent activity. Some parents refuse to allow their children to play outdoors or walk to and from school because of the fear of violent crime. Nearly a third of African American parents (31%) in St. Louis County say that youth violence and gang activity are serious concerns. </a:t>
            </a:r>
            <a:endParaRPr/>
          </a:p>
          <a:p>
            <a:pPr indent="0" lvl="0" marL="0">
              <a:spcBef>
                <a:spcPts val="0"/>
              </a:spcBef>
              <a:spcAft>
                <a:spcPts val="0"/>
              </a:spcAft>
              <a:buClr>
                <a:schemeClr val="dk1"/>
              </a:buClr>
              <a:buSzPts val="1100"/>
              <a:buFont typeface="Arial"/>
              <a:buNone/>
            </a:pPr>
            <a:r>
              <a:rPr lang="en"/>
              <a:t>(For the Sake of All report, pg. 63)</a:t>
            </a:r>
            <a:endParaRPr/>
          </a:p>
          <a:p>
            <a:pPr indent="0" lvl="0" marL="0">
              <a:spcBef>
                <a:spcPts val="0"/>
              </a:spcBef>
              <a:spcAft>
                <a:spcPts val="0"/>
              </a:spcAft>
              <a:buClr>
                <a:schemeClr val="dk1"/>
              </a:buClr>
              <a:buSzPts val="1100"/>
              <a:buFont typeface="Arial"/>
              <a:buNone/>
            </a:pPr>
            <a:r>
              <a:t/>
            </a:r>
            <a:endParaRPr/>
          </a:p>
          <a:p>
            <a:pPr indent="0" lvl="0" marL="0">
              <a:lnSpc>
                <a:spcPct val="115000"/>
              </a:lnSpc>
              <a:spcBef>
                <a:spcPts val="0"/>
              </a:spcBef>
              <a:spcAft>
                <a:spcPts val="0"/>
              </a:spcAft>
              <a:buClr>
                <a:schemeClr val="dk1"/>
              </a:buClr>
              <a:buSzPts val="1100"/>
              <a:buFont typeface="Arial"/>
              <a:buNone/>
            </a:pPr>
            <a:r>
              <a:rPr lang="en"/>
              <a:t>The overall homicide death rate in 2011 among African Americans is more than twice as high in St. Louis City (53 per 100,000) compared to St. Louis County (24 per 100,000).187 A large proportion of the homicide deaths in 2011 among African Americans in both the County (90%) and City (87%) were due to firearms. The homicide death rate among African Americans in St. Louis County and St. Louis City combined is more than 12 times higher than the rate for whites. Interventions that support nurturing relationships between parents and children, conflict resolution, job skills training, youth mentoring, and strategies that address unemployment and access to quality education have been identified as effective in preventing homicide and other violent crimes.There are also interventions like Cure Violence (see description in box to the right) that have been successful in violence prevention by using trusted community members to “interrupt transmission.”</a:t>
            </a:r>
            <a:endParaRPr/>
          </a:p>
          <a:p>
            <a:pPr indent="0" lvl="0" marL="0">
              <a:spcBef>
                <a:spcPts val="1600"/>
              </a:spcBef>
              <a:spcAft>
                <a:spcPts val="0"/>
              </a:spcAft>
              <a:buNone/>
            </a:pPr>
            <a:r>
              <a:rPr lang="en"/>
              <a:t>Cure Violence -- originally established under the name Cease Fire, Inc., the org was credited with helping to reduce crime in its target area by 67% in its first year. </a:t>
            </a:r>
            <a:r>
              <a:rPr lang="en" sz="1050">
                <a:solidFill>
                  <a:srgbClr val="00123D"/>
                </a:solidFill>
                <a:highlight>
                  <a:srgbClr val="FFFFFF"/>
                </a:highlight>
              </a:rPr>
              <a:t>The Cure Violence Health Model adapts methods used to stop the transmission of some of the most deadly diseases, including AIDS, cholera, and tuberculosis. These disease control methods work by 1) interrupting transmission of the disease, 2) reducing the risk of the highest risk, and 3) changing community norms.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Shape 2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8" name="Shape 25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Image from pg 29 of For the Sake of All report</a:t>
            </a:r>
            <a:endParaRPr/>
          </a:p>
          <a:p>
            <a:pPr indent="0" lvl="0" marL="0">
              <a:spcBef>
                <a:spcPts val="0"/>
              </a:spcBef>
              <a:spcAft>
                <a:spcPts val="0"/>
              </a:spcAft>
              <a:buNone/>
            </a:pPr>
            <a:r>
              <a:t/>
            </a:r>
            <a:endParaRPr/>
          </a:p>
          <a:p>
            <a:pPr indent="0" lvl="0" marL="0" rtl="0">
              <a:lnSpc>
                <a:spcPct val="115000"/>
              </a:lnSpc>
              <a:spcBef>
                <a:spcPts val="0"/>
              </a:spcBef>
              <a:spcAft>
                <a:spcPts val="0"/>
              </a:spcAft>
              <a:buNone/>
            </a:pPr>
            <a:r>
              <a:rPr b="1" lang="en" sz="1400" u="sng"/>
              <a:t>Mental Health </a:t>
            </a:r>
            <a:br>
              <a:rPr b="1" lang="en" sz="1400" u="sng"/>
            </a:br>
            <a:r>
              <a:rPr lang="en" sz="1400"/>
              <a:t>“Eliminating racial and ethnic differences in mental health could save as much as $27 million in inpatient hospital charges. Other economic impacts associated with poor mental health include crime, imprisonment, reduced earnings and employment, and family disruption.”</a:t>
            </a:r>
            <a:endParaRPr sz="1400"/>
          </a:p>
          <a:p>
            <a:pPr indent="0" lvl="0" marL="0" rtl="0">
              <a:lnSpc>
                <a:spcPct val="115000"/>
              </a:lnSpc>
              <a:spcBef>
                <a:spcPts val="1600"/>
              </a:spcBef>
              <a:spcAft>
                <a:spcPts val="0"/>
              </a:spcAft>
              <a:buNone/>
            </a:pPr>
            <a:r>
              <a:t/>
            </a:r>
            <a:endParaRPr sz="1400"/>
          </a:p>
          <a:p>
            <a:pPr indent="0" lvl="0" marL="0" rtl="0">
              <a:lnSpc>
                <a:spcPct val="115000"/>
              </a:lnSpc>
              <a:spcBef>
                <a:spcPts val="1600"/>
              </a:spcBef>
              <a:spcAft>
                <a:spcPts val="0"/>
              </a:spcAft>
              <a:buNone/>
            </a:pPr>
            <a:r>
              <a:rPr b="1" lang="en" sz="1400" u="sng"/>
              <a:t>Poverty in neighborhoods Impacts Public Safety </a:t>
            </a:r>
            <a:br>
              <a:rPr b="1" lang="en" sz="1400" u="sng"/>
            </a:br>
            <a:r>
              <a:rPr b="1" lang="en" sz="1400"/>
              <a:t>“</a:t>
            </a:r>
            <a:r>
              <a:rPr lang="en" sz="1400"/>
              <a:t>Neighborhoods with high poverty can be very challenging places to live a healthy life. One of these challenges is the limited availability of high-quality services and amenities. For example, studies suggest high-poverty neighborhoods are more likely to have fast food chains, liquor stores and convenience stores as well as </a:t>
            </a:r>
            <a:r>
              <a:rPr i="1" lang="en" sz="1400" u="sng"/>
              <a:t>greater exposure to pollution and violent crime.</a:t>
            </a:r>
            <a:r>
              <a:rPr lang="en" sz="1400"/>
              <a:t> Moreover, these neighborhoods are also less likely to have supermarkets, safe places for recreation, banks, or other anchor institutions to support economic stability.” </a:t>
            </a:r>
            <a:endParaRPr sz="1400"/>
          </a:p>
          <a:p>
            <a:pPr indent="0" lvl="0" marL="0" rtl="0">
              <a:spcBef>
                <a:spcPts val="1600"/>
              </a:spcBef>
              <a:spcAft>
                <a:spcPts val="0"/>
              </a:spcAft>
              <a:buNone/>
            </a:pPr>
            <a:r>
              <a:t/>
            </a:r>
            <a:endParaRPr sz="1400"/>
          </a:p>
          <a:p>
            <a:pPr indent="0" lvl="0" marL="0">
              <a:lnSpc>
                <a:spcPct val="115000"/>
              </a:lnSpc>
              <a:spcBef>
                <a:spcPts val="0"/>
              </a:spcBef>
              <a:spcAft>
                <a:spcPts val="0"/>
              </a:spcAft>
              <a:buClr>
                <a:schemeClr val="dk1"/>
              </a:buClr>
              <a:buSzPts val="1100"/>
              <a:buFont typeface="Arial"/>
              <a:buNone/>
            </a:pPr>
            <a:r>
              <a:t/>
            </a:r>
            <a:endParaRPr sz="1400"/>
          </a:p>
          <a:p>
            <a:pPr indent="0" lvl="0" marL="0">
              <a:lnSpc>
                <a:spcPct val="115000"/>
              </a:lnSpc>
              <a:spcBef>
                <a:spcPts val="1600"/>
              </a:spcBef>
              <a:spcAft>
                <a:spcPts val="0"/>
              </a:spcAft>
              <a:buClr>
                <a:schemeClr val="dk1"/>
              </a:buClr>
              <a:buSzPts val="1100"/>
              <a:buFont typeface="Arial"/>
              <a:buNone/>
            </a:pPr>
            <a:r>
              <a:t/>
            </a:r>
            <a:endParaRPr sz="1400"/>
          </a:p>
          <a:p>
            <a:pPr indent="0" lvl="0" marL="0">
              <a:spcBef>
                <a:spcPts val="1600"/>
              </a:spcBef>
              <a:spcAft>
                <a:spcPts val="0"/>
              </a:spcAft>
              <a:buNone/>
            </a:pPr>
            <a:br>
              <a:rPr lang="en"/>
            </a:br>
            <a:br>
              <a:rPr lang="en"/>
            </a:b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Shape 2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6" name="Shape 2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Instead of just arrest and incarcerate, we need a whole network of essential services and resources to ensure holistic public safety for all of our communities. This web-map represents many of the different stakeholders who need to work together in order to implement holistic public safety in our communities.</a:t>
            </a:r>
            <a:endParaRPr/>
          </a:p>
          <a:p>
            <a:pPr indent="0" lvl="0" marL="0">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Shape 2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3" name="Shape 27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Shape 2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9" name="Shape 27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Shape 2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6" name="Shape 28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Delete this?</a:t>
            </a:r>
            <a:endParaRPr/>
          </a:p>
          <a:p>
            <a:pPr indent="0" lvl="0" marL="0">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Shape 2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5" name="Shape 29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Different Break Out Groups--Prioritizing--Metrolink? Educational tutors, drug treatment…    Identifying Resources--grants and partners</a:t>
            </a:r>
            <a:endParaRPr/>
          </a:p>
          <a:p>
            <a:pPr indent="0" lvl="0" marL="0">
              <a:spcBef>
                <a:spcPts val="0"/>
              </a:spcBef>
              <a:spcAft>
                <a:spcPts val="0"/>
              </a:spcAft>
              <a:buNone/>
            </a:pPr>
            <a:r>
              <a:t/>
            </a:r>
            <a:endParaRPr/>
          </a:p>
          <a:p>
            <a:pPr indent="0" lvl="0" marL="0">
              <a:spcBef>
                <a:spcPts val="0"/>
              </a:spcBef>
              <a:spcAft>
                <a:spcPts val="0"/>
              </a:spcAft>
              <a:buNone/>
            </a:pPr>
            <a:r>
              <a:rPr lang="en"/>
              <a:t>Alternatives to Calling Police          Problem Oriented Policing/Our Role in Neighborhood Policing</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Shape 3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1" name="Shape 30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Shape 3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7" name="Shape 30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LC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Do we have a quote from Knowles that could go here?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900">
                <a:solidFill>
                  <a:srgbClr val="333333"/>
                </a:solidFill>
                <a:highlight>
                  <a:srgbClr val="FFFBE1"/>
                </a:highlight>
              </a:rPr>
              <a:t>What are crime stats in Ferguson? Are they going up? Need headlines on unconstitutional policing; check federal database for Ferguson stats; maybe county page</a:t>
            </a:r>
            <a:endParaRPr sz="900">
              <a:solidFill>
                <a:srgbClr val="333333"/>
              </a:solidFill>
              <a:highlight>
                <a:srgbClr val="FFFBE1"/>
              </a:highlight>
            </a:endParaRPr>
          </a:p>
          <a:p>
            <a:pPr indent="0" lvl="0" marL="0">
              <a:spcBef>
                <a:spcPts val="0"/>
              </a:spcBef>
              <a:spcAft>
                <a:spcPts val="0"/>
              </a:spcAft>
              <a:buNone/>
            </a:pPr>
            <a:r>
              <a:rPr lang="en" sz="900">
                <a:solidFill>
                  <a:srgbClr val="333333"/>
                </a:solidFill>
                <a:highlight>
                  <a:srgbClr val="FFFBE1"/>
                </a:highlight>
              </a:rPr>
              <a:t>Emily working on visuals and John will  track down stats</a:t>
            </a:r>
            <a:endParaRPr sz="900">
              <a:solidFill>
                <a:srgbClr val="333333"/>
              </a:solidFill>
              <a:highlight>
                <a:srgbClr val="FFFBE1"/>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Is this helpful? How much is required by consent decree supervisor structure?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3C78D8"/>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1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24.jpg"/><Relationship Id="rId5"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1.jpg"/><Relationship Id="rId5"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3.png"/><Relationship Id="rId8"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Shape 5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pic>
        <p:nvPicPr>
          <p:cNvPr id="55" name="Shape 55"/>
          <p:cNvPicPr preferRelativeResize="0"/>
          <p:nvPr/>
        </p:nvPicPr>
        <p:blipFill>
          <a:blip r:embed="rId3">
            <a:alphaModFix/>
          </a:blip>
          <a:stretch>
            <a:fillRect/>
          </a:stretch>
        </p:blipFill>
        <p:spPr>
          <a:xfrm>
            <a:off x="169425" y="364375"/>
            <a:ext cx="8846824" cy="4281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Shape 158"/>
          <p:cNvSpPr txBox="1"/>
          <p:nvPr>
            <p:ph type="title"/>
          </p:nvPr>
        </p:nvSpPr>
        <p:spPr>
          <a:xfrm>
            <a:off x="477700" y="263400"/>
            <a:ext cx="82815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3600">
                <a:solidFill>
                  <a:srgbClr val="FFFFFF"/>
                </a:solidFill>
              </a:rPr>
              <a:t>This approach distorts our budget</a:t>
            </a:r>
            <a:endParaRPr b="1" sz="3600">
              <a:solidFill>
                <a:srgbClr val="FFFFFF"/>
              </a:solidFill>
            </a:endParaRPr>
          </a:p>
        </p:txBody>
      </p:sp>
      <p:sp>
        <p:nvSpPr>
          <p:cNvPr id="159" name="Shape 159"/>
          <p:cNvSpPr txBox="1"/>
          <p:nvPr/>
        </p:nvSpPr>
        <p:spPr>
          <a:xfrm>
            <a:off x="213650" y="4126950"/>
            <a:ext cx="8618700" cy="8550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1600"/>
              </a:spcAft>
              <a:buClr>
                <a:schemeClr val="dk1"/>
              </a:buClr>
              <a:buSzPts val="1100"/>
              <a:buFont typeface="Arial"/>
              <a:buNone/>
            </a:pPr>
            <a:r>
              <a:rPr lang="en" sz="1800">
                <a:solidFill>
                  <a:srgbClr val="FFE599"/>
                </a:solidFill>
              </a:rPr>
              <a:t>Public Safety: 59% of General Fund         Police: 65% of Public Safety Expenses</a:t>
            </a:r>
            <a:endParaRPr sz="1800">
              <a:solidFill>
                <a:srgbClr val="FFE599"/>
              </a:solidFill>
            </a:endParaRPr>
          </a:p>
        </p:txBody>
      </p:sp>
      <p:sp>
        <p:nvSpPr>
          <p:cNvPr id="160" name="Shape 160"/>
          <p:cNvSpPr txBox="1"/>
          <p:nvPr/>
        </p:nvSpPr>
        <p:spPr>
          <a:xfrm>
            <a:off x="8353850" y="263400"/>
            <a:ext cx="478500" cy="364200"/>
          </a:xfrm>
          <a:prstGeom prst="rect">
            <a:avLst/>
          </a:prstGeom>
          <a:solidFill>
            <a:srgbClr val="CCCCCC"/>
          </a:solid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pic>
        <p:nvPicPr>
          <p:cNvPr id="161" name="Shape 161"/>
          <p:cNvPicPr preferRelativeResize="0"/>
          <p:nvPr/>
        </p:nvPicPr>
        <p:blipFill>
          <a:blip r:embed="rId3">
            <a:alphaModFix/>
          </a:blip>
          <a:stretch>
            <a:fillRect/>
          </a:stretch>
        </p:blipFill>
        <p:spPr>
          <a:xfrm>
            <a:off x="-132625" y="1421800"/>
            <a:ext cx="4852450" cy="2638425"/>
          </a:xfrm>
          <a:prstGeom prst="rect">
            <a:avLst/>
          </a:prstGeom>
          <a:noFill/>
          <a:ln>
            <a:noFill/>
          </a:ln>
        </p:spPr>
      </p:pic>
      <p:pic>
        <p:nvPicPr>
          <p:cNvPr id="162" name="Shape 162"/>
          <p:cNvPicPr preferRelativeResize="0"/>
          <p:nvPr/>
        </p:nvPicPr>
        <p:blipFill>
          <a:blip r:embed="rId4">
            <a:alphaModFix/>
          </a:blip>
          <a:stretch>
            <a:fillRect/>
          </a:stretch>
        </p:blipFill>
        <p:spPr>
          <a:xfrm>
            <a:off x="4280850" y="1040800"/>
            <a:ext cx="4762000" cy="2638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Shape 167"/>
          <p:cNvSpPr txBox="1"/>
          <p:nvPr>
            <p:ph type="title"/>
          </p:nvPr>
        </p:nvSpPr>
        <p:spPr>
          <a:xfrm>
            <a:off x="170925" y="445025"/>
            <a:ext cx="88770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b="1" lang="en" sz="3600">
                <a:solidFill>
                  <a:schemeClr val="lt1"/>
                </a:solidFill>
              </a:rPr>
              <a:t>Cost of the Arrest &amp; Incarcerate Model</a:t>
            </a:r>
            <a:endParaRPr b="1" sz="3600">
              <a:solidFill>
                <a:schemeClr val="lt1"/>
              </a:solidFill>
            </a:endParaRPr>
          </a:p>
        </p:txBody>
      </p:sp>
      <p:sp>
        <p:nvSpPr>
          <p:cNvPr id="168" name="Shape 168"/>
          <p:cNvSpPr txBox="1"/>
          <p:nvPr>
            <p:ph idx="1" type="body"/>
          </p:nvPr>
        </p:nvSpPr>
        <p:spPr>
          <a:xfrm>
            <a:off x="323625" y="1205675"/>
            <a:ext cx="8571600" cy="3696000"/>
          </a:xfrm>
          <a:prstGeom prst="rect">
            <a:avLst/>
          </a:prstGeom>
        </p:spPr>
        <p:txBody>
          <a:bodyPr anchorCtr="0" anchor="t" bIns="91425" lIns="91425" spcFirstLastPara="1" rIns="91425" wrap="square" tIns="91425">
            <a:noAutofit/>
          </a:bodyPr>
          <a:lstStyle/>
          <a:p>
            <a:pPr indent="0" lvl="0" marL="0" rtl="0">
              <a:lnSpc>
                <a:spcPct val="200000"/>
              </a:lnSpc>
              <a:spcBef>
                <a:spcPts val="0"/>
              </a:spcBef>
              <a:spcAft>
                <a:spcPts val="0"/>
              </a:spcAft>
              <a:buClr>
                <a:schemeClr val="dk1"/>
              </a:buClr>
              <a:buSzPts val="1100"/>
              <a:buFont typeface="Arial"/>
              <a:buNone/>
            </a:pPr>
            <a:r>
              <a:rPr lang="en">
                <a:solidFill>
                  <a:srgbClr val="FFE599"/>
                </a:solidFill>
              </a:rPr>
              <a:t>Municipal Court                                                                   230,700</a:t>
            </a:r>
            <a:endParaRPr>
              <a:solidFill>
                <a:srgbClr val="FFE599"/>
              </a:solidFill>
            </a:endParaRPr>
          </a:p>
          <a:p>
            <a:pPr indent="0" lvl="0" marL="0" rtl="0">
              <a:lnSpc>
                <a:spcPct val="200000"/>
              </a:lnSpc>
              <a:spcBef>
                <a:spcPts val="1600"/>
              </a:spcBef>
              <a:spcAft>
                <a:spcPts val="0"/>
              </a:spcAft>
              <a:buClr>
                <a:schemeClr val="dk1"/>
              </a:buClr>
              <a:buSzPts val="1100"/>
              <a:buFont typeface="Arial"/>
              <a:buNone/>
            </a:pPr>
            <a:r>
              <a:rPr lang="en">
                <a:solidFill>
                  <a:srgbClr val="FFE599"/>
                </a:solidFill>
              </a:rPr>
              <a:t>Municipal Court Supplies                                                    102,100</a:t>
            </a:r>
            <a:endParaRPr>
              <a:solidFill>
                <a:srgbClr val="FFE599"/>
              </a:solidFill>
            </a:endParaRPr>
          </a:p>
          <a:p>
            <a:pPr indent="0" lvl="0" marL="0" rtl="0">
              <a:lnSpc>
                <a:spcPct val="200000"/>
              </a:lnSpc>
              <a:spcBef>
                <a:spcPts val="1600"/>
              </a:spcBef>
              <a:spcAft>
                <a:spcPts val="0"/>
              </a:spcAft>
              <a:buClr>
                <a:schemeClr val="dk1"/>
              </a:buClr>
              <a:buSzPts val="1100"/>
              <a:buFont typeface="Arial"/>
              <a:buNone/>
            </a:pPr>
            <a:r>
              <a:rPr lang="en">
                <a:solidFill>
                  <a:srgbClr val="FFE599"/>
                </a:solidFill>
              </a:rPr>
              <a:t>Police                                                                               5,284,700</a:t>
            </a:r>
            <a:endParaRPr>
              <a:solidFill>
                <a:srgbClr val="FFE599"/>
              </a:solidFill>
            </a:endParaRPr>
          </a:p>
          <a:p>
            <a:pPr indent="0" lvl="0" marL="0" rtl="0">
              <a:lnSpc>
                <a:spcPct val="200000"/>
              </a:lnSpc>
              <a:spcBef>
                <a:spcPts val="1600"/>
              </a:spcBef>
              <a:spcAft>
                <a:spcPts val="0"/>
              </a:spcAft>
              <a:buClr>
                <a:schemeClr val="dk1"/>
              </a:buClr>
              <a:buSzPts val="1100"/>
              <a:buFont typeface="Arial"/>
              <a:buNone/>
            </a:pPr>
            <a:r>
              <a:rPr lang="en">
                <a:solidFill>
                  <a:srgbClr val="FFE599"/>
                </a:solidFill>
              </a:rPr>
              <a:t>Police Supplies                                                                   317,200</a:t>
            </a:r>
            <a:endParaRPr>
              <a:solidFill>
                <a:srgbClr val="FFE599"/>
              </a:solidFill>
            </a:endParaRPr>
          </a:p>
          <a:p>
            <a:pPr indent="0" lvl="0" marL="0" rtl="0">
              <a:lnSpc>
                <a:spcPct val="200000"/>
              </a:lnSpc>
              <a:spcBef>
                <a:spcPts val="1600"/>
              </a:spcBef>
              <a:spcAft>
                <a:spcPts val="0"/>
              </a:spcAft>
              <a:buClr>
                <a:schemeClr val="dk1"/>
              </a:buClr>
              <a:buSzPts val="1100"/>
              <a:buFont typeface="Arial"/>
              <a:buNone/>
            </a:pPr>
            <a:r>
              <a:rPr lang="en">
                <a:solidFill>
                  <a:srgbClr val="FFE599"/>
                </a:solidFill>
              </a:rPr>
              <a:t>Facilities (Police portion)                                                  c.  64,450 </a:t>
            </a:r>
            <a:endParaRPr b="1">
              <a:solidFill>
                <a:srgbClr val="FFE599"/>
              </a:solidFill>
            </a:endParaRPr>
          </a:p>
          <a:p>
            <a:pPr indent="0" lvl="0" marL="0" rtl="0">
              <a:lnSpc>
                <a:spcPct val="200000"/>
              </a:lnSpc>
              <a:spcBef>
                <a:spcPts val="1600"/>
              </a:spcBef>
              <a:spcAft>
                <a:spcPts val="0"/>
              </a:spcAft>
              <a:buClr>
                <a:schemeClr val="dk1"/>
              </a:buClr>
              <a:buSzPts val="1100"/>
              <a:buFont typeface="Arial"/>
              <a:buNone/>
            </a:pPr>
            <a:br>
              <a:rPr b="1" lang="en" sz="1400">
                <a:solidFill>
                  <a:srgbClr val="FFE599"/>
                </a:solidFill>
              </a:rPr>
            </a:br>
            <a:br>
              <a:rPr b="1" lang="en" sz="1400">
                <a:solidFill>
                  <a:srgbClr val="FFE599"/>
                </a:solidFill>
              </a:rPr>
            </a:br>
            <a:endParaRPr b="1" sz="1400">
              <a:solidFill>
                <a:srgbClr val="FFE599"/>
              </a:solidFill>
            </a:endParaRPr>
          </a:p>
          <a:p>
            <a:pPr indent="0" lvl="0" marL="0" rtl="0">
              <a:lnSpc>
                <a:spcPct val="100000"/>
              </a:lnSpc>
              <a:spcBef>
                <a:spcPts val="1600"/>
              </a:spcBef>
              <a:spcAft>
                <a:spcPts val="0"/>
              </a:spcAft>
              <a:buClr>
                <a:schemeClr val="dk1"/>
              </a:buClr>
              <a:buSzPts val="1100"/>
              <a:buFont typeface="Arial"/>
              <a:buNone/>
            </a:pPr>
            <a:r>
              <a:rPr lang="en" sz="1100">
                <a:solidFill>
                  <a:srgbClr val="FFE599"/>
                </a:solidFill>
              </a:rPr>
              <a:t> </a:t>
            </a:r>
            <a:endParaRPr sz="1100">
              <a:solidFill>
                <a:srgbClr val="FFE599"/>
              </a:solidFill>
            </a:endParaRPr>
          </a:p>
          <a:p>
            <a:pPr indent="0" lvl="0" marL="0" rtl="0">
              <a:lnSpc>
                <a:spcPct val="100000"/>
              </a:lnSpc>
              <a:spcBef>
                <a:spcPts val="1600"/>
              </a:spcBef>
              <a:spcAft>
                <a:spcPts val="0"/>
              </a:spcAft>
              <a:buClr>
                <a:schemeClr val="dk1"/>
              </a:buClr>
              <a:buSzPts val="1100"/>
              <a:buFont typeface="Arial"/>
              <a:buNone/>
            </a:pPr>
            <a:r>
              <a:t/>
            </a:r>
            <a:endParaRPr sz="1100">
              <a:solidFill>
                <a:srgbClr val="FFE599"/>
              </a:solidFill>
            </a:endParaRPr>
          </a:p>
          <a:p>
            <a:pPr indent="0" lvl="0" marL="0">
              <a:lnSpc>
                <a:spcPct val="100000"/>
              </a:lnSpc>
              <a:spcBef>
                <a:spcPts val="1600"/>
              </a:spcBef>
              <a:spcAft>
                <a:spcPts val="1600"/>
              </a:spcAft>
              <a:buNone/>
            </a:pPr>
            <a:r>
              <a:t/>
            </a:r>
            <a:endParaRPr>
              <a:solidFill>
                <a:srgbClr val="FFE599"/>
              </a:solidFill>
            </a:endParaRPr>
          </a:p>
        </p:txBody>
      </p:sp>
      <p:sp>
        <p:nvSpPr>
          <p:cNvPr id="169" name="Shape 169"/>
          <p:cNvSpPr txBox="1"/>
          <p:nvPr/>
        </p:nvSpPr>
        <p:spPr>
          <a:xfrm>
            <a:off x="8329725" y="166900"/>
            <a:ext cx="478500" cy="364200"/>
          </a:xfrm>
          <a:prstGeom prst="rect">
            <a:avLst/>
          </a:prstGeom>
          <a:solidFill>
            <a:srgbClr val="CCCCCC"/>
          </a:solid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Shape 174"/>
          <p:cNvSpPr txBox="1"/>
          <p:nvPr>
            <p:ph idx="1" type="body"/>
          </p:nvPr>
        </p:nvSpPr>
        <p:spPr>
          <a:xfrm>
            <a:off x="311700" y="715700"/>
            <a:ext cx="5954700" cy="38532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Clr>
                <a:schemeClr val="dk1"/>
              </a:buClr>
              <a:buSzPts val="1100"/>
              <a:buFont typeface="Arial"/>
              <a:buNone/>
            </a:pPr>
            <a:r>
              <a:rPr b="1" lang="en" sz="3600">
                <a:solidFill>
                  <a:srgbClr val="FFFFFF"/>
                </a:solidFill>
              </a:rPr>
              <a:t>Total Arrest + Incarcerate System*:</a:t>
            </a:r>
            <a:r>
              <a:rPr b="1" lang="en" sz="3600">
                <a:solidFill>
                  <a:srgbClr val="000000"/>
                </a:solidFill>
              </a:rPr>
              <a:t> </a:t>
            </a:r>
            <a:r>
              <a:rPr b="1" lang="en" sz="4800">
                <a:solidFill>
                  <a:srgbClr val="000000"/>
                </a:solidFill>
              </a:rPr>
              <a:t>$</a:t>
            </a:r>
            <a:r>
              <a:rPr b="1" lang="en" sz="4800">
                <a:solidFill>
                  <a:schemeClr val="dk1"/>
                </a:solidFill>
              </a:rPr>
              <a:t>5,999,150</a:t>
            </a:r>
            <a:endParaRPr b="1" sz="4800">
              <a:solidFill>
                <a:srgbClr val="000000"/>
              </a:solidFill>
            </a:endParaRPr>
          </a:p>
          <a:p>
            <a:pPr indent="0" lvl="0" marL="0" algn="ctr">
              <a:spcBef>
                <a:spcPts val="1600"/>
              </a:spcBef>
              <a:spcAft>
                <a:spcPts val="0"/>
              </a:spcAft>
              <a:buClr>
                <a:schemeClr val="dk1"/>
              </a:buClr>
              <a:buSzPts val="1100"/>
              <a:buFont typeface="Arial"/>
              <a:buNone/>
            </a:pPr>
            <a:r>
              <a:rPr b="1" lang="en" sz="3600">
                <a:solidFill>
                  <a:srgbClr val="FFFFFF"/>
                </a:solidFill>
              </a:rPr>
              <a:t>General Operating Fund*:</a:t>
            </a:r>
            <a:r>
              <a:rPr b="1" lang="en" sz="3600">
                <a:solidFill>
                  <a:srgbClr val="000000"/>
                </a:solidFill>
              </a:rPr>
              <a:t>   </a:t>
            </a:r>
            <a:r>
              <a:rPr b="1" lang="en" sz="4800">
                <a:solidFill>
                  <a:srgbClr val="000000"/>
                </a:solidFill>
              </a:rPr>
              <a:t>$</a:t>
            </a:r>
            <a:r>
              <a:rPr b="1" lang="en" sz="4800">
                <a:solidFill>
                  <a:schemeClr val="dk1"/>
                </a:solidFill>
              </a:rPr>
              <a:t>14, 509,200</a:t>
            </a:r>
            <a:endParaRPr b="1" sz="4800">
              <a:solidFill>
                <a:srgbClr val="000000"/>
              </a:solidFill>
            </a:endParaRPr>
          </a:p>
          <a:p>
            <a:pPr indent="0" lvl="0" marL="0" algn="ctr">
              <a:spcBef>
                <a:spcPts val="1600"/>
              </a:spcBef>
              <a:spcAft>
                <a:spcPts val="1600"/>
              </a:spcAft>
              <a:buClr>
                <a:schemeClr val="dk1"/>
              </a:buClr>
              <a:buSzPts val="1100"/>
              <a:buFont typeface="Arial"/>
              <a:buNone/>
            </a:pPr>
            <a:r>
              <a:rPr b="1" lang="en" sz="3600">
                <a:solidFill>
                  <a:srgbClr val="FFFFFF"/>
                </a:solidFill>
              </a:rPr>
              <a:t>% of General Fund*:</a:t>
            </a:r>
            <a:r>
              <a:rPr b="1" lang="en" sz="3600">
                <a:solidFill>
                  <a:srgbClr val="000000"/>
                </a:solidFill>
              </a:rPr>
              <a:t>  41%</a:t>
            </a:r>
            <a:endParaRPr b="1" sz="3600">
              <a:solidFill>
                <a:srgbClr val="000000"/>
              </a:solidFill>
            </a:endParaRPr>
          </a:p>
        </p:txBody>
      </p:sp>
      <p:pic>
        <p:nvPicPr>
          <p:cNvPr descr="arrest + incarcerate.png" id="175" name="Shape 175"/>
          <p:cNvPicPr preferRelativeResize="0"/>
          <p:nvPr/>
        </p:nvPicPr>
        <p:blipFill rotWithShape="1">
          <a:blip r:embed="rId3">
            <a:alphaModFix/>
          </a:blip>
          <a:srcRect b="0" l="8428" r="26989" t="0"/>
          <a:stretch/>
        </p:blipFill>
        <p:spPr>
          <a:xfrm rot="5400000">
            <a:off x="5587375" y="1573050"/>
            <a:ext cx="3937150" cy="2381250"/>
          </a:xfrm>
          <a:prstGeom prst="rect">
            <a:avLst/>
          </a:prstGeom>
          <a:noFill/>
          <a:ln>
            <a:noFill/>
          </a:ln>
        </p:spPr>
      </p:pic>
      <p:sp>
        <p:nvSpPr>
          <p:cNvPr id="176" name="Shape 176"/>
          <p:cNvSpPr txBox="1"/>
          <p:nvPr/>
        </p:nvSpPr>
        <p:spPr>
          <a:xfrm>
            <a:off x="2397375" y="4582700"/>
            <a:ext cx="2156700" cy="677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i="1" lang="en" sz="1600"/>
              <a:t>*</a:t>
            </a:r>
            <a:r>
              <a:rPr b="1" i="1" lang="en" sz="1600"/>
              <a:t>Yearly Amounts</a:t>
            </a:r>
            <a:endParaRPr b="1" i="1" sz="1600"/>
          </a:p>
        </p:txBody>
      </p:sp>
      <p:sp>
        <p:nvSpPr>
          <p:cNvPr id="177" name="Shape 177"/>
          <p:cNvSpPr txBox="1"/>
          <p:nvPr/>
        </p:nvSpPr>
        <p:spPr>
          <a:xfrm>
            <a:off x="8329725" y="166900"/>
            <a:ext cx="478500" cy="364200"/>
          </a:xfrm>
          <a:prstGeom prst="rect">
            <a:avLst/>
          </a:prstGeom>
          <a:solidFill>
            <a:srgbClr val="CCCCCC"/>
          </a:solid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Shape 182"/>
          <p:cNvSpPr txBox="1"/>
          <p:nvPr>
            <p:ph type="title"/>
          </p:nvPr>
        </p:nvSpPr>
        <p:spPr>
          <a:xfrm>
            <a:off x="311700" y="429300"/>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3600">
                <a:solidFill>
                  <a:srgbClr val="FFFFFF"/>
                </a:solidFill>
              </a:rPr>
              <a:t>Let’s Recap...</a:t>
            </a:r>
            <a:endParaRPr b="1" sz="3600">
              <a:solidFill>
                <a:srgbClr val="FFFFFF"/>
              </a:solidFill>
            </a:endParaRPr>
          </a:p>
        </p:txBody>
      </p:sp>
      <p:sp>
        <p:nvSpPr>
          <p:cNvPr id="183" name="Shape 183"/>
          <p:cNvSpPr txBox="1"/>
          <p:nvPr>
            <p:ph idx="1" type="body"/>
          </p:nvPr>
        </p:nvSpPr>
        <p:spPr>
          <a:xfrm>
            <a:off x="311700" y="1152475"/>
            <a:ext cx="8693400" cy="572700"/>
          </a:xfrm>
          <a:prstGeom prst="rect">
            <a:avLst/>
          </a:prstGeom>
        </p:spPr>
        <p:txBody>
          <a:bodyPr anchorCtr="0" anchor="t" bIns="91425" lIns="91425" spcFirstLastPara="1" rIns="91425" wrap="square" tIns="91425">
            <a:noAutofit/>
          </a:bodyPr>
          <a:lstStyle/>
          <a:p>
            <a:pPr indent="-368300" lvl="0" marL="457200" rtl="0">
              <a:spcBef>
                <a:spcPts val="0"/>
              </a:spcBef>
              <a:spcAft>
                <a:spcPts val="0"/>
              </a:spcAft>
              <a:buClr>
                <a:srgbClr val="000000"/>
              </a:buClr>
              <a:buSzPts val="2200"/>
              <a:buChar char="●"/>
            </a:pPr>
            <a:r>
              <a:rPr b="1" lang="en" sz="2500">
                <a:solidFill>
                  <a:srgbClr val="FFE599"/>
                </a:solidFill>
              </a:rPr>
              <a:t>41% </a:t>
            </a:r>
            <a:r>
              <a:rPr lang="en" sz="2200">
                <a:solidFill>
                  <a:srgbClr val="000000"/>
                </a:solidFill>
              </a:rPr>
              <a:t>of our yearly city budget goes to </a:t>
            </a:r>
            <a:r>
              <a:rPr b="1" lang="en" sz="2200">
                <a:solidFill>
                  <a:srgbClr val="FFE599"/>
                </a:solidFill>
              </a:rPr>
              <a:t>crime deterrence</a:t>
            </a:r>
            <a:br>
              <a:rPr b="1" lang="en" sz="2200">
                <a:solidFill>
                  <a:srgbClr val="FFE599"/>
                </a:solidFill>
              </a:rPr>
            </a:br>
            <a:endParaRPr b="1" sz="800">
              <a:solidFill>
                <a:srgbClr val="FFE599"/>
              </a:solidFill>
            </a:endParaRPr>
          </a:p>
          <a:p>
            <a:pPr indent="-368300" lvl="0" marL="457200" rtl="0">
              <a:spcBef>
                <a:spcPts val="0"/>
              </a:spcBef>
              <a:spcAft>
                <a:spcPts val="0"/>
              </a:spcAft>
              <a:buClr>
                <a:srgbClr val="000000"/>
              </a:buClr>
              <a:buSzPts val="2200"/>
              <a:buChar char="●"/>
            </a:pPr>
            <a:r>
              <a:rPr lang="en" sz="2200">
                <a:solidFill>
                  <a:srgbClr val="000000"/>
                </a:solidFill>
              </a:rPr>
              <a:t>But </a:t>
            </a:r>
            <a:r>
              <a:rPr b="1" lang="en" sz="2500">
                <a:solidFill>
                  <a:srgbClr val="FFE599"/>
                </a:solidFill>
              </a:rPr>
              <a:t>crime is still high</a:t>
            </a:r>
            <a:r>
              <a:rPr lang="en" sz="2200">
                <a:solidFill>
                  <a:srgbClr val="FFE599"/>
                </a:solidFill>
              </a:rPr>
              <a:t>, </a:t>
            </a:r>
            <a:r>
              <a:rPr lang="en" sz="2200">
                <a:solidFill>
                  <a:srgbClr val="000000"/>
                </a:solidFill>
              </a:rPr>
              <a:t>and people still</a:t>
            </a:r>
            <a:r>
              <a:rPr lang="en" sz="2200">
                <a:solidFill>
                  <a:srgbClr val="FFE599"/>
                </a:solidFill>
              </a:rPr>
              <a:t> </a:t>
            </a:r>
            <a:r>
              <a:rPr b="1" lang="en" sz="2500">
                <a:solidFill>
                  <a:srgbClr val="FFE599"/>
                </a:solidFill>
              </a:rPr>
              <a:t>don’t feel safe</a:t>
            </a:r>
            <a:br>
              <a:rPr b="1" lang="en" sz="2500">
                <a:solidFill>
                  <a:srgbClr val="FFE599"/>
                </a:solidFill>
              </a:rPr>
            </a:br>
            <a:endParaRPr b="1" sz="800">
              <a:solidFill>
                <a:srgbClr val="FFE599"/>
              </a:solidFill>
            </a:endParaRPr>
          </a:p>
          <a:p>
            <a:pPr indent="-368300" lvl="0" marL="457200" rtl="0">
              <a:spcBef>
                <a:spcPts val="0"/>
              </a:spcBef>
              <a:spcAft>
                <a:spcPts val="0"/>
              </a:spcAft>
              <a:buClr>
                <a:srgbClr val="000000"/>
              </a:buClr>
              <a:buSzPts val="2200"/>
              <a:buChar char="●"/>
            </a:pPr>
            <a:r>
              <a:rPr lang="en" sz="2200">
                <a:solidFill>
                  <a:srgbClr val="000000"/>
                </a:solidFill>
              </a:rPr>
              <a:t>City Hall’s current response is all about </a:t>
            </a:r>
            <a:r>
              <a:rPr b="1" lang="en" sz="2200">
                <a:solidFill>
                  <a:srgbClr val="FFE599"/>
                </a:solidFill>
              </a:rPr>
              <a:t>Police</a:t>
            </a:r>
            <a:br>
              <a:rPr b="1" lang="en" sz="2200">
                <a:solidFill>
                  <a:srgbClr val="FFE599"/>
                </a:solidFill>
              </a:rPr>
            </a:br>
            <a:endParaRPr b="1" sz="800">
              <a:solidFill>
                <a:srgbClr val="FFE599"/>
              </a:solidFill>
            </a:endParaRPr>
          </a:p>
          <a:p>
            <a:pPr indent="-368300" lvl="0" marL="457200" rtl="0">
              <a:spcBef>
                <a:spcPts val="0"/>
              </a:spcBef>
              <a:spcAft>
                <a:spcPts val="0"/>
              </a:spcAft>
              <a:buClr>
                <a:srgbClr val="000000"/>
              </a:buClr>
              <a:buSzPts val="2200"/>
              <a:buChar char="●"/>
            </a:pPr>
            <a:r>
              <a:rPr lang="en" sz="2200">
                <a:solidFill>
                  <a:srgbClr val="000000"/>
                </a:solidFill>
              </a:rPr>
              <a:t>But (especially compared to other cities), </a:t>
            </a:r>
            <a:r>
              <a:rPr lang="en" sz="2200">
                <a:solidFill>
                  <a:srgbClr val="FFE599"/>
                </a:solidFill>
              </a:rPr>
              <a:t>we have (or soon will have) a large enough number of police already</a:t>
            </a:r>
            <a:br>
              <a:rPr lang="en" sz="2200">
                <a:solidFill>
                  <a:srgbClr val="FFE599"/>
                </a:solidFill>
              </a:rPr>
            </a:br>
            <a:endParaRPr sz="800">
              <a:solidFill>
                <a:srgbClr val="FFE599"/>
              </a:solidFill>
            </a:endParaRPr>
          </a:p>
          <a:p>
            <a:pPr indent="-368300" lvl="0" marL="457200">
              <a:spcBef>
                <a:spcPts val="0"/>
              </a:spcBef>
              <a:spcAft>
                <a:spcPts val="0"/>
              </a:spcAft>
              <a:buClr>
                <a:srgbClr val="000000"/>
              </a:buClr>
              <a:buSzPts val="2200"/>
              <a:buChar char="●"/>
            </a:pPr>
            <a:r>
              <a:rPr lang="en" sz="2200">
                <a:solidFill>
                  <a:srgbClr val="000000"/>
                </a:solidFill>
              </a:rPr>
              <a:t>So what can we conclude?</a:t>
            </a:r>
            <a:endParaRPr sz="2200">
              <a:solidFill>
                <a:srgbClr val="000000"/>
              </a:solidFill>
            </a:endParaRPr>
          </a:p>
        </p:txBody>
      </p:sp>
      <p:sp>
        <p:nvSpPr>
          <p:cNvPr id="184" name="Shape 184"/>
          <p:cNvSpPr txBox="1"/>
          <p:nvPr/>
        </p:nvSpPr>
        <p:spPr>
          <a:xfrm>
            <a:off x="160200" y="4385850"/>
            <a:ext cx="8823600" cy="641100"/>
          </a:xfrm>
          <a:prstGeom prst="rect">
            <a:avLst/>
          </a:prstGeom>
          <a:noFill/>
          <a:ln>
            <a:noFill/>
          </a:ln>
        </p:spPr>
        <p:txBody>
          <a:bodyPr anchorCtr="0" anchor="t" bIns="91425" lIns="91425" spcFirstLastPara="1" rIns="91425" wrap="square" tIns="91425">
            <a:noAutofit/>
          </a:bodyPr>
          <a:lstStyle/>
          <a:p>
            <a:pPr indent="0" lvl="0" marL="0" algn="l">
              <a:spcBef>
                <a:spcPts val="0"/>
              </a:spcBef>
              <a:spcAft>
                <a:spcPts val="0"/>
              </a:spcAft>
              <a:buNone/>
            </a:pPr>
            <a:r>
              <a:rPr b="1" i="1" lang="en" sz="2200">
                <a:solidFill>
                  <a:schemeClr val="lt1"/>
                </a:solidFill>
              </a:rPr>
              <a:t>Maybe we need to reevaluate what we mean by “Public Safety”...</a:t>
            </a:r>
            <a:endParaRPr b="1" i="1" sz="2200">
              <a:solidFill>
                <a:schemeClr val="lt1"/>
              </a:solidFill>
            </a:endParaRPr>
          </a:p>
        </p:txBody>
      </p:sp>
      <p:sp>
        <p:nvSpPr>
          <p:cNvPr id="185" name="Shape 185"/>
          <p:cNvSpPr txBox="1"/>
          <p:nvPr/>
        </p:nvSpPr>
        <p:spPr>
          <a:xfrm>
            <a:off x="8086975" y="288275"/>
            <a:ext cx="478500" cy="364200"/>
          </a:xfrm>
          <a:prstGeom prst="rect">
            <a:avLst/>
          </a:prstGeom>
          <a:solidFill>
            <a:srgbClr val="FF00FF"/>
          </a:solid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Shape 19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lgn="l">
              <a:spcBef>
                <a:spcPts val="0"/>
              </a:spcBef>
              <a:spcAft>
                <a:spcPts val="0"/>
              </a:spcAft>
              <a:buNone/>
            </a:pPr>
            <a:r>
              <a:rPr b="1" lang="en" sz="3600">
                <a:solidFill>
                  <a:srgbClr val="FFFFFF"/>
                </a:solidFill>
              </a:rPr>
              <a:t>Rethinking “Public Safety”</a:t>
            </a:r>
            <a:endParaRPr b="1" sz="3600">
              <a:solidFill>
                <a:srgbClr val="FFFFFF"/>
              </a:solidFill>
            </a:endParaRPr>
          </a:p>
        </p:txBody>
      </p:sp>
      <p:sp>
        <p:nvSpPr>
          <p:cNvPr id="191" name="Shape 191"/>
          <p:cNvSpPr txBox="1"/>
          <p:nvPr>
            <p:ph idx="1" type="body"/>
          </p:nvPr>
        </p:nvSpPr>
        <p:spPr>
          <a:xfrm>
            <a:off x="273875" y="1416550"/>
            <a:ext cx="8341200" cy="993000"/>
          </a:xfrm>
          <a:prstGeom prst="rect">
            <a:avLst/>
          </a:prstGeom>
        </p:spPr>
        <p:txBody>
          <a:bodyPr anchorCtr="0" anchor="t" bIns="91425" lIns="91425" spcFirstLastPara="1" rIns="91425" wrap="square" tIns="91425">
            <a:noAutofit/>
          </a:bodyPr>
          <a:lstStyle/>
          <a:p>
            <a:pPr indent="-368300" lvl="0" marL="457200" rtl="0">
              <a:lnSpc>
                <a:spcPct val="150000"/>
              </a:lnSpc>
              <a:spcBef>
                <a:spcPts val="0"/>
              </a:spcBef>
              <a:spcAft>
                <a:spcPts val="0"/>
              </a:spcAft>
              <a:buClr>
                <a:srgbClr val="FFE599"/>
              </a:buClr>
              <a:buSzPts val="2200"/>
              <a:buChar char="●"/>
            </a:pPr>
            <a:r>
              <a:rPr lang="en" sz="2200">
                <a:solidFill>
                  <a:srgbClr val="FFE599"/>
                </a:solidFill>
              </a:rPr>
              <a:t>PUBLIC SAFETY is NOT ONLY Crime Response</a:t>
            </a:r>
            <a:endParaRPr sz="2200">
              <a:solidFill>
                <a:srgbClr val="FFE599"/>
              </a:solidFill>
            </a:endParaRPr>
          </a:p>
          <a:p>
            <a:pPr indent="-368300" lvl="0" marL="457200" rtl="0">
              <a:lnSpc>
                <a:spcPct val="150000"/>
              </a:lnSpc>
              <a:spcBef>
                <a:spcPts val="0"/>
              </a:spcBef>
              <a:spcAft>
                <a:spcPts val="0"/>
              </a:spcAft>
              <a:buClr>
                <a:srgbClr val="FFE599"/>
              </a:buClr>
              <a:buSzPts val="2200"/>
              <a:buChar char="●"/>
            </a:pPr>
            <a:r>
              <a:rPr lang="en" sz="2200">
                <a:solidFill>
                  <a:srgbClr val="FFE599"/>
                </a:solidFill>
              </a:rPr>
              <a:t>Public Safety must </a:t>
            </a:r>
            <a:r>
              <a:rPr i="1" lang="en" sz="2200">
                <a:solidFill>
                  <a:srgbClr val="FFE599"/>
                </a:solidFill>
              </a:rPr>
              <a:t>proactively address root causes</a:t>
            </a:r>
            <a:r>
              <a:rPr lang="en" sz="2200">
                <a:solidFill>
                  <a:srgbClr val="FFE599"/>
                </a:solidFill>
              </a:rPr>
              <a:t> of crime</a:t>
            </a:r>
            <a:endParaRPr sz="2200">
              <a:solidFill>
                <a:srgbClr val="FFE599"/>
              </a:solidFill>
            </a:endParaRPr>
          </a:p>
          <a:p>
            <a:pPr indent="-368300" lvl="0" marL="457200" rtl="0">
              <a:lnSpc>
                <a:spcPct val="100000"/>
              </a:lnSpc>
              <a:spcBef>
                <a:spcPts val="0"/>
              </a:spcBef>
              <a:spcAft>
                <a:spcPts val="0"/>
              </a:spcAft>
              <a:buClr>
                <a:srgbClr val="FFE599"/>
              </a:buClr>
              <a:buSzPts val="2200"/>
              <a:buChar char="●"/>
            </a:pPr>
            <a:r>
              <a:rPr lang="en" sz="2200">
                <a:solidFill>
                  <a:srgbClr val="FFE599"/>
                </a:solidFill>
              </a:rPr>
              <a:t>Currently Ferguson’s approach to Public Safety is predominantly </a:t>
            </a:r>
            <a:r>
              <a:rPr i="1" lang="en" sz="2200">
                <a:solidFill>
                  <a:srgbClr val="FFE599"/>
                </a:solidFill>
              </a:rPr>
              <a:t>REACTIVE</a:t>
            </a:r>
            <a:r>
              <a:rPr lang="en" sz="2200">
                <a:solidFill>
                  <a:srgbClr val="FFE599"/>
                </a:solidFill>
              </a:rPr>
              <a:t>, not proactive.</a:t>
            </a:r>
            <a:endParaRPr sz="2200">
              <a:solidFill>
                <a:srgbClr val="FFE599"/>
              </a:solidFill>
            </a:endParaRPr>
          </a:p>
        </p:txBody>
      </p:sp>
      <p:pic>
        <p:nvPicPr>
          <p:cNvPr descr="reactive-vs-proactive-words-written-chalkboard-arrows-pointing-opposite-directions-female-hand-holding-piece-40378264.jpg" id="192" name="Shape 192"/>
          <p:cNvPicPr preferRelativeResize="0"/>
          <p:nvPr/>
        </p:nvPicPr>
        <p:blipFill>
          <a:blip r:embed="rId3">
            <a:alphaModFix/>
          </a:blip>
          <a:stretch>
            <a:fillRect/>
          </a:stretch>
        </p:blipFill>
        <p:spPr>
          <a:xfrm>
            <a:off x="5870225" y="3223050"/>
            <a:ext cx="2973450" cy="1736325"/>
          </a:xfrm>
          <a:prstGeom prst="rect">
            <a:avLst/>
          </a:prstGeom>
          <a:noFill/>
          <a:ln>
            <a:noFill/>
          </a:ln>
        </p:spPr>
      </p:pic>
      <p:sp>
        <p:nvSpPr>
          <p:cNvPr id="193" name="Shape 193"/>
          <p:cNvSpPr txBox="1"/>
          <p:nvPr/>
        </p:nvSpPr>
        <p:spPr>
          <a:xfrm>
            <a:off x="311700" y="3223050"/>
            <a:ext cx="5441100" cy="1402200"/>
          </a:xfrm>
          <a:prstGeom prst="rect">
            <a:avLst/>
          </a:prstGeom>
          <a:noFill/>
          <a:ln>
            <a:noFill/>
          </a:ln>
        </p:spPr>
        <p:txBody>
          <a:bodyPr anchorCtr="0" anchor="t" bIns="91425" lIns="91425" spcFirstLastPara="1" rIns="91425" wrap="square" tIns="91425">
            <a:noAutofit/>
          </a:bodyPr>
          <a:lstStyle/>
          <a:p>
            <a:pPr indent="-368300" lvl="0" marL="457200" rtl="0">
              <a:spcBef>
                <a:spcPts val="0"/>
              </a:spcBef>
              <a:spcAft>
                <a:spcPts val="0"/>
              </a:spcAft>
              <a:buClr>
                <a:srgbClr val="FFE599"/>
              </a:buClr>
              <a:buSzPts val="2200"/>
              <a:buChar char="●"/>
            </a:pPr>
            <a:r>
              <a:rPr lang="en" sz="2200">
                <a:solidFill>
                  <a:srgbClr val="FFE599"/>
                </a:solidFill>
              </a:rPr>
              <a:t>But what would “Proactive” Public Safety look like?</a:t>
            </a:r>
            <a:endParaRPr/>
          </a:p>
        </p:txBody>
      </p:sp>
      <p:sp>
        <p:nvSpPr>
          <p:cNvPr id="194" name="Shape 194"/>
          <p:cNvSpPr txBox="1"/>
          <p:nvPr/>
        </p:nvSpPr>
        <p:spPr>
          <a:xfrm>
            <a:off x="8086975" y="288275"/>
            <a:ext cx="478500" cy="364200"/>
          </a:xfrm>
          <a:prstGeom prst="rect">
            <a:avLst/>
          </a:prstGeom>
          <a:solidFill>
            <a:srgbClr val="FF00FF"/>
          </a:solid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Shape 199"/>
          <p:cNvSpPr txBox="1"/>
          <p:nvPr>
            <p:ph type="title"/>
          </p:nvPr>
        </p:nvSpPr>
        <p:spPr>
          <a:xfrm>
            <a:off x="311700" y="217450"/>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F3F3F3"/>
                </a:solidFill>
              </a:rPr>
              <a:t>One Solution: Problem Oriented Policing</a:t>
            </a:r>
            <a:endParaRPr>
              <a:solidFill>
                <a:srgbClr val="F3F3F3"/>
              </a:solidFill>
            </a:endParaRPr>
          </a:p>
        </p:txBody>
      </p:sp>
      <p:sp>
        <p:nvSpPr>
          <p:cNvPr id="200" name="Shape 200"/>
          <p:cNvSpPr txBox="1"/>
          <p:nvPr>
            <p:ph idx="1" type="body"/>
          </p:nvPr>
        </p:nvSpPr>
        <p:spPr>
          <a:xfrm>
            <a:off x="311700" y="863550"/>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E599"/>
                </a:solidFill>
              </a:rPr>
              <a:t>Taking Things </a:t>
            </a:r>
            <a:r>
              <a:rPr i="1" lang="en" sz="2400" u="sng">
                <a:solidFill>
                  <a:srgbClr val="FFE599"/>
                </a:solidFill>
              </a:rPr>
              <a:t>Off</a:t>
            </a:r>
            <a:r>
              <a:rPr lang="en" sz="2400">
                <a:solidFill>
                  <a:srgbClr val="FFE599"/>
                </a:solidFill>
              </a:rPr>
              <a:t> Police’s Plate</a:t>
            </a:r>
            <a:endParaRPr sz="2400">
              <a:solidFill>
                <a:srgbClr val="FFE599"/>
              </a:solidFill>
            </a:endParaRPr>
          </a:p>
          <a:p>
            <a:pPr indent="0" lvl="0" marL="0" rtl="0">
              <a:spcBef>
                <a:spcPts val="1600"/>
              </a:spcBef>
              <a:spcAft>
                <a:spcPts val="0"/>
              </a:spcAft>
              <a:buNone/>
            </a:pPr>
            <a:r>
              <a:rPr lang="en">
                <a:solidFill>
                  <a:srgbClr val="FFE599"/>
                </a:solidFill>
              </a:rPr>
              <a:t>With POP:</a:t>
            </a:r>
            <a:endParaRPr>
              <a:solidFill>
                <a:srgbClr val="FFE599"/>
              </a:solidFill>
            </a:endParaRPr>
          </a:p>
          <a:p>
            <a:pPr indent="-342900" lvl="0" marL="457200" rtl="0">
              <a:spcBef>
                <a:spcPts val="1600"/>
              </a:spcBef>
              <a:spcAft>
                <a:spcPts val="0"/>
              </a:spcAft>
              <a:buClr>
                <a:srgbClr val="FFE599"/>
              </a:buClr>
              <a:buSzPts val="1800"/>
              <a:buChar char="●"/>
            </a:pPr>
            <a:r>
              <a:rPr lang="en">
                <a:solidFill>
                  <a:srgbClr val="FFE599"/>
                </a:solidFill>
              </a:rPr>
              <a:t>Police spend more time solving community problems and less time arresting</a:t>
            </a:r>
            <a:endParaRPr>
              <a:solidFill>
                <a:srgbClr val="FFE599"/>
              </a:solidFill>
            </a:endParaRPr>
          </a:p>
          <a:p>
            <a:pPr indent="-342900" lvl="0" marL="457200" rtl="0">
              <a:spcBef>
                <a:spcPts val="0"/>
              </a:spcBef>
              <a:spcAft>
                <a:spcPts val="0"/>
              </a:spcAft>
              <a:buClr>
                <a:srgbClr val="FFE599"/>
              </a:buClr>
              <a:buSzPts val="1800"/>
              <a:buChar char="●"/>
            </a:pPr>
            <a:r>
              <a:rPr lang="en">
                <a:solidFill>
                  <a:srgbClr val="FFE599"/>
                </a:solidFill>
              </a:rPr>
              <a:t>Police and community find the right folks to solve a given problem</a:t>
            </a:r>
            <a:endParaRPr>
              <a:solidFill>
                <a:srgbClr val="FFE599"/>
              </a:solidFill>
            </a:endParaRPr>
          </a:p>
          <a:p>
            <a:pPr indent="-342900" lvl="0" marL="457200" rtl="0">
              <a:spcBef>
                <a:spcPts val="0"/>
              </a:spcBef>
              <a:spcAft>
                <a:spcPts val="0"/>
              </a:spcAft>
              <a:buClr>
                <a:srgbClr val="FFE599"/>
              </a:buClr>
              <a:buSzPts val="1800"/>
              <a:buChar char="●"/>
            </a:pPr>
            <a:r>
              <a:rPr lang="en">
                <a:solidFill>
                  <a:srgbClr val="FFE599"/>
                </a:solidFill>
              </a:rPr>
              <a:t>Community partners might be:</a:t>
            </a:r>
            <a:endParaRPr>
              <a:solidFill>
                <a:srgbClr val="FFE599"/>
              </a:solidFill>
            </a:endParaRPr>
          </a:p>
          <a:p>
            <a:pPr indent="-330200" lvl="1" marL="914400" rtl="0">
              <a:spcBef>
                <a:spcPts val="0"/>
              </a:spcBef>
              <a:spcAft>
                <a:spcPts val="0"/>
              </a:spcAft>
              <a:buClr>
                <a:srgbClr val="FFE599"/>
              </a:buClr>
              <a:buSzPts val="1600"/>
              <a:buChar char="○"/>
            </a:pPr>
            <a:r>
              <a:rPr lang="en" sz="1600">
                <a:solidFill>
                  <a:srgbClr val="FFE599"/>
                </a:solidFill>
              </a:rPr>
              <a:t>Private Non-Profits (Job-Finders, Educators, Mental Health Providers)</a:t>
            </a:r>
            <a:endParaRPr sz="1600">
              <a:solidFill>
                <a:srgbClr val="FFE599"/>
              </a:solidFill>
            </a:endParaRPr>
          </a:p>
          <a:p>
            <a:pPr indent="-330200" lvl="1" marL="914400" rtl="0">
              <a:spcBef>
                <a:spcPts val="0"/>
              </a:spcBef>
              <a:spcAft>
                <a:spcPts val="0"/>
              </a:spcAft>
              <a:buClr>
                <a:srgbClr val="FFE599"/>
              </a:buClr>
              <a:buSzPts val="1600"/>
              <a:buChar char="○"/>
            </a:pPr>
            <a:r>
              <a:rPr lang="en" sz="1600">
                <a:solidFill>
                  <a:srgbClr val="FFE599"/>
                </a:solidFill>
              </a:rPr>
              <a:t>Government Agencies (Streets Department, Parks, Schools)</a:t>
            </a:r>
            <a:endParaRPr sz="1600">
              <a:solidFill>
                <a:srgbClr val="FFE599"/>
              </a:solidFill>
            </a:endParaRPr>
          </a:p>
          <a:p>
            <a:pPr indent="-330200" lvl="1" marL="914400" rtl="0">
              <a:spcBef>
                <a:spcPts val="0"/>
              </a:spcBef>
              <a:spcAft>
                <a:spcPts val="0"/>
              </a:spcAft>
              <a:buClr>
                <a:srgbClr val="FFE599"/>
              </a:buClr>
              <a:buSzPts val="1600"/>
              <a:buChar char="○"/>
            </a:pPr>
            <a:r>
              <a:rPr lang="en" sz="1600">
                <a:solidFill>
                  <a:srgbClr val="FFE599"/>
                </a:solidFill>
              </a:rPr>
              <a:t>Families and Neighbors</a:t>
            </a:r>
            <a:endParaRPr sz="1600">
              <a:solidFill>
                <a:srgbClr val="FFE599"/>
              </a:solidFill>
            </a:endParaRPr>
          </a:p>
          <a:p>
            <a:pPr indent="0" lvl="0" marL="0" rtl="0" algn="ctr">
              <a:spcBef>
                <a:spcPts val="1600"/>
              </a:spcBef>
              <a:spcAft>
                <a:spcPts val="0"/>
              </a:spcAft>
              <a:buNone/>
            </a:pPr>
            <a:r>
              <a:rPr lang="en" sz="2400">
                <a:solidFill>
                  <a:srgbClr val="FFE599"/>
                </a:solidFill>
              </a:rPr>
              <a:t>POP doesn’t ask police to do more and more; it allows them to distribute the workload.</a:t>
            </a:r>
            <a:endParaRPr sz="2400">
              <a:solidFill>
                <a:srgbClr val="FFE599"/>
              </a:solidFill>
            </a:endParaRPr>
          </a:p>
          <a:p>
            <a:pPr indent="0" lvl="0" marL="0">
              <a:spcBef>
                <a:spcPts val="1600"/>
              </a:spcBef>
              <a:spcAft>
                <a:spcPts val="1600"/>
              </a:spcAft>
              <a:buNone/>
            </a:pPr>
            <a:r>
              <a:t/>
            </a:r>
            <a:endParaRPr>
              <a:solidFill>
                <a:srgbClr val="F9CB9C"/>
              </a:solidFill>
            </a:endParaRPr>
          </a:p>
        </p:txBody>
      </p:sp>
      <p:sp>
        <p:nvSpPr>
          <p:cNvPr id="201" name="Shape 201"/>
          <p:cNvSpPr txBox="1"/>
          <p:nvPr/>
        </p:nvSpPr>
        <p:spPr>
          <a:xfrm>
            <a:off x="8086975" y="288275"/>
            <a:ext cx="478500" cy="364200"/>
          </a:xfrm>
          <a:prstGeom prst="rect">
            <a:avLst/>
          </a:prstGeom>
          <a:solidFill>
            <a:srgbClr val="CCCCCC"/>
          </a:solid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Shape 20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600">
                <a:solidFill>
                  <a:srgbClr val="FFFFFF"/>
                </a:solidFill>
              </a:rPr>
              <a:t>Second Solution: Alternatives to Calling Police</a:t>
            </a:r>
            <a:endParaRPr b="1" sz="3600">
              <a:solidFill>
                <a:srgbClr val="FFFFFF"/>
              </a:solidFill>
            </a:endParaRPr>
          </a:p>
          <a:p>
            <a:pPr indent="0" lvl="0" marL="0" rtl="0" algn="ctr">
              <a:spcBef>
                <a:spcPts val="0"/>
              </a:spcBef>
              <a:spcAft>
                <a:spcPts val="0"/>
              </a:spcAft>
              <a:buNone/>
            </a:pPr>
            <a:r>
              <a:t/>
            </a:r>
            <a:endParaRPr b="1" sz="3600">
              <a:solidFill>
                <a:srgbClr val="FFFFFF"/>
              </a:solidFill>
            </a:endParaRPr>
          </a:p>
          <a:p>
            <a:pPr indent="0" lvl="0" marL="0" rtl="0" algn="ctr">
              <a:spcBef>
                <a:spcPts val="0"/>
              </a:spcBef>
              <a:spcAft>
                <a:spcPts val="0"/>
              </a:spcAft>
              <a:buNone/>
            </a:pPr>
            <a:r>
              <a:rPr b="1" lang="en" sz="2200">
                <a:solidFill>
                  <a:srgbClr val="FFE599"/>
                </a:solidFill>
              </a:rPr>
              <a:t>We could reduce number of police if we called them less often: Not every “incident” needs to be a </a:t>
            </a:r>
            <a:endParaRPr b="1" sz="2200">
              <a:solidFill>
                <a:srgbClr val="FFE599"/>
              </a:solidFill>
            </a:endParaRPr>
          </a:p>
          <a:p>
            <a:pPr indent="0" lvl="0" marL="0" algn="ctr">
              <a:spcBef>
                <a:spcPts val="0"/>
              </a:spcBef>
              <a:spcAft>
                <a:spcPts val="0"/>
              </a:spcAft>
              <a:buNone/>
            </a:pPr>
            <a:r>
              <a:rPr b="1" lang="en" sz="2200">
                <a:solidFill>
                  <a:srgbClr val="FFE599"/>
                </a:solidFill>
              </a:rPr>
              <a:t>“crime.”</a:t>
            </a:r>
            <a:endParaRPr b="1" sz="2200">
              <a:solidFill>
                <a:srgbClr val="FFFFFF"/>
              </a:solidFill>
            </a:endParaRPr>
          </a:p>
        </p:txBody>
      </p:sp>
      <p:sp>
        <p:nvSpPr>
          <p:cNvPr id="207" name="Shape 207"/>
          <p:cNvSpPr txBox="1"/>
          <p:nvPr>
            <p:ph idx="1" type="body"/>
          </p:nvPr>
        </p:nvSpPr>
        <p:spPr>
          <a:xfrm>
            <a:off x="1278200" y="3907525"/>
            <a:ext cx="6439500" cy="3416400"/>
          </a:xfrm>
          <a:prstGeom prst="rect">
            <a:avLst/>
          </a:prstGeom>
        </p:spPr>
        <p:txBody>
          <a:bodyPr anchorCtr="0" anchor="t" bIns="91425" lIns="91425" spcFirstLastPara="1" rIns="91425" wrap="square" tIns="91425">
            <a:noAutofit/>
          </a:bodyPr>
          <a:lstStyle/>
          <a:p>
            <a:pPr indent="0" lvl="0" marL="0" rtl="0">
              <a:lnSpc>
                <a:spcPct val="142856"/>
              </a:lnSpc>
              <a:spcBef>
                <a:spcPts val="1800"/>
              </a:spcBef>
              <a:spcAft>
                <a:spcPts val="0"/>
              </a:spcAft>
              <a:buClr>
                <a:schemeClr val="dk1"/>
              </a:buClr>
              <a:buSzPts val="1100"/>
              <a:buFont typeface="Arial"/>
              <a:buNone/>
            </a:pPr>
            <a:r>
              <a:rPr b="1" lang="en" sz="1400">
                <a:solidFill>
                  <a:srgbClr val="FFE599"/>
                </a:solidFill>
              </a:rPr>
              <a:t> </a:t>
            </a:r>
            <a:endParaRPr b="1" sz="1400">
              <a:solidFill>
                <a:srgbClr val="FFE599"/>
              </a:solidFill>
            </a:endParaRPr>
          </a:p>
          <a:p>
            <a:pPr indent="457200" lvl="0" marL="1371600" rtl="0">
              <a:lnSpc>
                <a:spcPct val="142856"/>
              </a:lnSpc>
              <a:spcBef>
                <a:spcPts val="1800"/>
              </a:spcBef>
              <a:spcAft>
                <a:spcPts val="0"/>
              </a:spcAft>
              <a:buClr>
                <a:schemeClr val="dk1"/>
              </a:buClr>
              <a:buSzPts val="1100"/>
              <a:buFont typeface="Arial"/>
              <a:buNone/>
            </a:pPr>
            <a:r>
              <a:rPr b="1" lang="en">
                <a:solidFill>
                  <a:srgbClr val="D9D9D9"/>
                </a:solidFill>
                <a:highlight>
                  <a:srgbClr val="FFFFFF"/>
                </a:highlight>
                <a:latin typeface="Georgia"/>
                <a:ea typeface="Georgia"/>
                <a:cs typeface="Georgia"/>
                <a:sym typeface="Georgia"/>
              </a:rPr>
              <a:t> </a:t>
            </a:r>
            <a:endParaRPr sz="1200">
              <a:solidFill>
                <a:srgbClr val="D9D9D9"/>
              </a:solidFill>
              <a:highlight>
                <a:srgbClr val="FFFFFF"/>
              </a:highlight>
              <a:latin typeface="Verdana"/>
              <a:ea typeface="Verdana"/>
              <a:cs typeface="Verdana"/>
              <a:sym typeface="Verdana"/>
            </a:endParaRPr>
          </a:p>
          <a:p>
            <a:pPr indent="0" lvl="0" marL="0" rtl="0">
              <a:lnSpc>
                <a:spcPct val="142856"/>
              </a:lnSpc>
              <a:spcBef>
                <a:spcPts val="400"/>
              </a:spcBef>
              <a:spcAft>
                <a:spcPts val="0"/>
              </a:spcAft>
              <a:buClr>
                <a:schemeClr val="dk1"/>
              </a:buClr>
              <a:buSzPts val="1100"/>
              <a:buFont typeface="Arial"/>
              <a:buNone/>
            </a:pPr>
            <a:r>
              <a:t/>
            </a:r>
            <a:endParaRPr sz="1200">
              <a:solidFill>
                <a:srgbClr val="D9D9D9"/>
              </a:solidFill>
              <a:highlight>
                <a:srgbClr val="FFFFFF"/>
              </a:highlight>
              <a:latin typeface="Verdana"/>
              <a:ea typeface="Verdana"/>
              <a:cs typeface="Verdana"/>
              <a:sym typeface="Verdana"/>
            </a:endParaRPr>
          </a:p>
          <a:p>
            <a:pPr indent="0" lvl="0" marL="0">
              <a:spcBef>
                <a:spcPts val="0"/>
              </a:spcBef>
              <a:spcAft>
                <a:spcPts val="1600"/>
              </a:spcAft>
              <a:buNone/>
            </a:pPr>
            <a:r>
              <a:t/>
            </a:r>
            <a:endParaRPr>
              <a:solidFill>
                <a:srgbClr val="D9D9D9"/>
              </a:solidFill>
            </a:endParaRPr>
          </a:p>
        </p:txBody>
      </p:sp>
      <p:sp>
        <p:nvSpPr>
          <p:cNvPr id="208" name="Shape 208"/>
          <p:cNvSpPr txBox="1"/>
          <p:nvPr/>
        </p:nvSpPr>
        <p:spPr>
          <a:xfrm>
            <a:off x="8086975" y="288275"/>
            <a:ext cx="478500" cy="364200"/>
          </a:xfrm>
          <a:prstGeom prst="rect">
            <a:avLst/>
          </a:prstGeom>
          <a:solidFill>
            <a:srgbClr val="CCCCCC"/>
          </a:solid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Shape 213"/>
          <p:cNvSpPr txBox="1"/>
          <p:nvPr>
            <p:ph type="title"/>
          </p:nvPr>
        </p:nvSpPr>
        <p:spPr>
          <a:xfrm>
            <a:off x="311700" y="233500"/>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Clr>
                <a:schemeClr val="dk1"/>
              </a:buClr>
              <a:buSzPts val="1100"/>
              <a:buFont typeface="Arial"/>
              <a:buNone/>
            </a:pPr>
            <a:r>
              <a:rPr lang="en">
                <a:solidFill>
                  <a:srgbClr val="FFFFFF"/>
                </a:solidFill>
              </a:rPr>
              <a:t>Alternatives to Calling the Police</a:t>
            </a:r>
            <a:endParaRPr/>
          </a:p>
        </p:txBody>
      </p:sp>
      <p:sp>
        <p:nvSpPr>
          <p:cNvPr id="214" name="Shape 214"/>
          <p:cNvSpPr txBox="1"/>
          <p:nvPr>
            <p:ph idx="1" type="body"/>
          </p:nvPr>
        </p:nvSpPr>
        <p:spPr>
          <a:xfrm>
            <a:off x="311700" y="890650"/>
            <a:ext cx="6023100" cy="36783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FFE599"/>
                </a:solidFill>
              </a:rPr>
              <a:t>Many communities have created community based alternatives aimed at addressing issues of public safety that do not rely on police intervention or incarceration. For decades, communities across the world have recognized the limitations and dangers of overreliance on police and punitive state policies.</a:t>
            </a:r>
            <a:endParaRPr>
              <a:solidFill>
                <a:srgbClr val="FFE599"/>
              </a:solidFill>
            </a:endParaRPr>
          </a:p>
          <a:p>
            <a:pPr indent="0" lvl="0" marL="0" rtl="0">
              <a:spcBef>
                <a:spcPts val="0"/>
              </a:spcBef>
              <a:spcAft>
                <a:spcPts val="0"/>
              </a:spcAft>
              <a:buClr>
                <a:schemeClr val="dk1"/>
              </a:buClr>
              <a:buSzPts val="1100"/>
              <a:buFont typeface="Arial"/>
              <a:buNone/>
            </a:pPr>
            <a:r>
              <a:t/>
            </a:r>
            <a:endParaRPr>
              <a:solidFill>
                <a:srgbClr val="FFE599"/>
              </a:solidFill>
            </a:endParaRPr>
          </a:p>
          <a:p>
            <a:pPr indent="0" lvl="0" marL="0">
              <a:spcBef>
                <a:spcPts val="0"/>
              </a:spcBef>
              <a:spcAft>
                <a:spcPts val="0"/>
              </a:spcAft>
              <a:buClr>
                <a:schemeClr val="dk1"/>
              </a:buClr>
              <a:buSzPts val="1100"/>
              <a:buFont typeface="Arial"/>
              <a:buNone/>
            </a:pPr>
            <a:r>
              <a:t/>
            </a:r>
            <a:endParaRPr>
              <a:solidFill>
                <a:srgbClr val="FFE599"/>
              </a:solidFill>
            </a:endParaRPr>
          </a:p>
          <a:p>
            <a:pPr indent="0" lvl="0" marL="0" rtl="0">
              <a:spcBef>
                <a:spcPts val="0"/>
              </a:spcBef>
              <a:spcAft>
                <a:spcPts val="0"/>
              </a:spcAft>
              <a:buNone/>
            </a:pPr>
            <a:r>
              <a:rPr lang="en" sz="1600">
                <a:solidFill>
                  <a:srgbClr val="FFE599"/>
                </a:solidFill>
              </a:rPr>
              <a:t>Rose City Copwatch (www.rosecitycopwatch.org) standards:</a:t>
            </a:r>
            <a:endParaRPr sz="1600">
              <a:solidFill>
                <a:srgbClr val="FFE599"/>
              </a:solidFill>
            </a:endParaRPr>
          </a:p>
          <a:p>
            <a:pPr indent="-330200" lvl="0" marL="457200" rtl="0">
              <a:spcBef>
                <a:spcPts val="0"/>
              </a:spcBef>
              <a:spcAft>
                <a:spcPts val="0"/>
              </a:spcAft>
              <a:buClr>
                <a:srgbClr val="FFE599"/>
              </a:buClr>
              <a:buSzPts val="1600"/>
              <a:buChar char="●"/>
            </a:pPr>
            <a:r>
              <a:rPr lang="en" sz="1600">
                <a:solidFill>
                  <a:srgbClr val="FFE599"/>
                </a:solidFill>
              </a:rPr>
              <a:t>democratic </a:t>
            </a:r>
            <a:endParaRPr sz="1600">
              <a:solidFill>
                <a:srgbClr val="FFE599"/>
              </a:solidFill>
            </a:endParaRPr>
          </a:p>
          <a:p>
            <a:pPr indent="-330200" lvl="0" marL="457200" rtl="0">
              <a:spcBef>
                <a:spcPts val="0"/>
              </a:spcBef>
              <a:spcAft>
                <a:spcPts val="0"/>
              </a:spcAft>
              <a:buClr>
                <a:srgbClr val="FFE599"/>
              </a:buClr>
              <a:buSzPts val="1600"/>
              <a:buChar char="●"/>
            </a:pPr>
            <a:r>
              <a:rPr lang="en" sz="1600">
                <a:solidFill>
                  <a:srgbClr val="FFE599"/>
                </a:solidFill>
              </a:rPr>
              <a:t>accountable </a:t>
            </a:r>
            <a:endParaRPr sz="1600">
              <a:solidFill>
                <a:srgbClr val="FFE599"/>
              </a:solidFill>
            </a:endParaRPr>
          </a:p>
          <a:p>
            <a:pPr indent="-330200" lvl="0" marL="457200" rtl="0">
              <a:spcBef>
                <a:spcPts val="0"/>
              </a:spcBef>
              <a:spcAft>
                <a:spcPts val="0"/>
              </a:spcAft>
              <a:buClr>
                <a:srgbClr val="FFE599"/>
              </a:buClr>
              <a:buSzPts val="1600"/>
              <a:buChar char="●"/>
            </a:pPr>
            <a:r>
              <a:rPr lang="en" sz="1600">
                <a:solidFill>
                  <a:srgbClr val="FFE599"/>
                </a:solidFill>
              </a:rPr>
              <a:t>transparent  </a:t>
            </a:r>
            <a:endParaRPr sz="1600">
              <a:solidFill>
                <a:srgbClr val="FFE599"/>
              </a:solidFill>
            </a:endParaRPr>
          </a:p>
          <a:p>
            <a:pPr indent="-330200" lvl="0" marL="457200">
              <a:spcBef>
                <a:spcPts val="0"/>
              </a:spcBef>
              <a:spcAft>
                <a:spcPts val="0"/>
              </a:spcAft>
              <a:buClr>
                <a:srgbClr val="FFE599"/>
              </a:buClr>
              <a:buSzPts val="1600"/>
              <a:buChar char="●"/>
            </a:pPr>
            <a:r>
              <a:rPr lang="en" sz="1600">
                <a:solidFill>
                  <a:srgbClr val="FFE599"/>
                </a:solidFill>
              </a:rPr>
              <a:t>reflective of real community control</a:t>
            </a:r>
            <a:endParaRPr sz="1600">
              <a:solidFill>
                <a:srgbClr val="FFE599"/>
              </a:solidFill>
            </a:endParaRPr>
          </a:p>
          <a:p>
            <a:pPr indent="0" lvl="0" marL="0">
              <a:spcBef>
                <a:spcPts val="0"/>
              </a:spcBef>
              <a:spcAft>
                <a:spcPts val="1600"/>
              </a:spcAft>
              <a:buNone/>
            </a:pPr>
            <a:r>
              <a:t/>
            </a:r>
            <a:endParaRPr sz="1600"/>
          </a:p>
        </p:txBody>
      </p:sp>
      <p:pic>
        <p:nvPicPr>
          <p:cNvPr id="215" name="Shape 215"/>
          <p:cNvPicPr preferRelativeResize="0"/>
          <p:nvPr/>
        </p:nvPicPr>
        <p:blipFill>
          <a:blip r:embed="rId3">
            <a:alphaModFix/>
          </a:blip>
          <a:stretch>
            <a:fillRect/>
          </a:stretch>
        </p:blipFill>
        <p:spPr>
          <a:xfrm>
            <a:off x="6654213" y="1389150"/>
            <a:ext cx="2047875" cy="2476500"/>
          </a:xfrm>
          <a:prstGeom prst="rect">
            <a:avLst/>
          </a:prstGeom>
          <a:noFill/>
          <a:ln>
            <a:noFill/>
          </a:ln>
        </p:spPr>
      </p:pic>
      <p:sp>
        <p:nvSpPr>
          <p:cNvPr id="216" name="Shape 216"/>
          <p:cNvSpPr txBox="1"/>
          <p:nvPr/>
        </p:nvSpPr>
        <p:spPr>
          <a:xfrm>
            <a:off x="8086975" y="288275"/>
            <a:ext cx="478500" cy="364200"/>
          </a:xfrm>
          <a:prstGeom prst="rect">
            <a:avLst/>
          </a:prstGeom>
          <a:solidFill>
            <a:srgbClr val="CCCCCC"/>
          </a:solid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Shape 221"/>
          <p:cNvSpPr txBox="1"/>
          <p:nvPr>
            <p:ph type="title"/>
          </p:nvPr>
        </p:nvSpPr>
        <p:spPr>
          <a:xfrm>
            <a:off x="311700" y="200100"/>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FFFFFF"/>
                </a:solidFill>
              </a:rPr>
              <a:t>Alternatives to Calling the Police</a:t>
            </a:r>
            <a:r>
              <a:rPr b="1" lang="en" sz="2400">
                <a:solidFill>
                  <a:srgbClr val="FFFFFF"/>
                </a:solidFill>
              </a:rPr>
              <a:t> </a:t>
            </a:r>
            <a:r>
              <a:rPr lang="en" sz="2400">
                <a:solidFill>
                  <a:srgbClr val="FFFFFF"/>
                </a:solidFill>
              </a:rPr>
              <a:t>(</a:t>
            </a:r>
            <a:r>
              <a:rPr lang="en">
                <a:solidFill>
                  <a:srgbClr val="F3F3F3"/>
                </a:solidFill>
              </a:rPr>
              <a:t>Continued)</a:t>
            </a:r>
            <a:endParaRPr>
              <a:solidFill>
                <a:srgbClr val="F3F3F3"/>
              </a:solidFill>
            </a:endParaRPr>
          </a:p>
        </p:txBody>
      </p:sp>
      <p:sp>
        <p:nvSpPr>
          <p:cNvPr id="222" name="Shape 222"/>
          <p:cNvSpPr txBox="1"/>
          <p:nvPr>
            <p:ph idx="1" type="body"/>
          </p:nvPr>
        </p:nvSpPr>
        <p:spPr>
          <a:xfrm>
            <a:off x="311700" y="863550"/>
            <a:ext cx="8520600" cy="3416400"/>
          </a:xfrm>
          <a:prstGeom prst="rect">
            <a:avLst/>
          </a:prstGeom>
        </p:spPr>
        <p:txBody>
          <a:bodyPr anchorCtr="0" anchor="t" bIns="91425" lIns="91425" spcFirstLastPara="1" rIns="91425" wrap="square" tIns="91425">
            <a:noAutofit/>
          </a:bodyPr>
          <a:lstStyle/>
          <a:p>
            <a:pPr indent="0" lvl="0" marL="0" algn="ctr">
              <a:lnSpc>
                <a:spcPct val="115000"/>
              </a:lnSpc>
              <a:spcBef>
                <a:spcPts val="0"/>
              </a:spcBef>
              <a:spcAft>
                <a:spcPts val="0"/>
              </a:spcAft>
              <a:buClr>
                <a:schemeClr val="dk1"/>
              </a:buClr>
              <a:buSzPts val="1100"/>
              <a:buFont typeface="Arial"/>
              <a:buNone/>
            </a:pPr>
            <a:r>
              <a:rPr b="1" lang="en" sz="1400">
                <a:solidFill>
                  <a:srgbClr val="FFE599"/>
                </a:solidFill>
              </a:rPr>
              <a:t>Things You Can Do Instead of Calling the Police</a:t>
            </a:r>
            <a:endParaRPr b="1" sz="1400">
              <a:solidFill>
                <a:srgbClr val="FFE599"/>
              </a:solidFill>
            </a:endParaRPr>
          </a:p>
          <a:p>
            <a:pPr indent="-330200" lvl="0" marL="457200" rtl="0">
              <a:lnSpc>
                <a:spcPct val="115000"/>
              </a:lnSpc>
              <a:spcBef>
                <a:spcPts val="1600"/>
              </a:spcBef>
              <a:spcAft>
                <a:spcPts val="0"/>
              </a:spcAft>
              <a:buClr>
                <a:srgbClr val="FFE599"/>
              </a:buClr>
              <a:buSzPts val="1600"/>
              <a:buChar char="●"/>
            </a:pPr>
            <a:r>
              <a:rPr lang="en" sz="1600">
                <a:solidFill>
                  <a:srgbClr val="FFE599"/>
                </a:solidFill>
              </a:rPr>
              <a:t>Call a friend, not the cops. Many of us can learn de-escalation, community mediation.</a:t>
            </a:r>
            <a:endParaRPr sz="1600">
              <a:solidFill>
                <a:srgbClr val="FFE599"/>
              </a:solidFill>
            </a:endParaRPr>
          </a:p>
          <a:p>
            <a:pPr indent="0" lvl="0" marL="0" rtl="0">
              <a:lnSpc>
                <a:spcPct val="115000"/>
              </a:lnSpc>
              <a:spcBef>
                <a:spcPts val="0"/>
              </a:spcBef>
              <a:spcAft>
                <a:spcPts val="0"/>
              </a:spcAft>
              <a:buNone/>
            </a:pPr>
            <a:r>
              <a:t/>
            </a:r>
            <a:endParaRPr sz="1600">
              <a:solidFill>
                <a:srgbClr val="FFE599"/>
              </a:solidFill>
            </a:endParaRPr>
          </a:p>
          <a:p>
            <a:pPr indent="-330200" lvl="0" marL="457200" rtl="0">
              <a:lnSpc>
                <a:spcPct val="115000"/>
              </a:lnSpc>
              <a:spcBef>
                <a:spcPts val="0"/>
              </a:spcBef>
              <a:spcAft>
                <a:spcPts val="0"/>
              </a:spcAft>
              <a:buClr>
                <a:srgbClr val="FFE599"/>
              </a:buClr>
              <a:buSzPts val="1600"/>
              <a:buChar char="●"/>
            </a:pPr>
            <a:r>
              <a:rPr lang="en" sz="1600">
                <a:solidFill>
                  <a:srgbClr val="FFE599"/>
                </a:solidFill>
              </a:rPr>
              <a:t>Create Restorative Justice Projects.</a:t>
            </a:r>
            <a:endParaRPr sz="1600">
              <a:solidFill>
                <a:srgbClr val="FFE599"/>
              </a:solidFill>
            </a:endParaRPr>
          </a:p>
          <a:p>
            <a:pPr indent="0" lvl="0" marL="0" rtl="0">
              <a:lnSpc>
                <a:spcPct val="115000"/>
              </a:lnSpc>
              <a:spcBef>
                <a:spcPts val="0"/>
              </a:spcBef>
              <a:spcAft>
                <a:spcPts val="0"/>
              </a:spcAft>
              <a:buNone/>
            </a:pPr>
            <a:r>
              <a:t/>
            </a:r>
            <a:endParaRPr sz="1600">
              <a:solidFill>
                <a:srgbClr val="FFE599"/>
              </a:solidFill>
            </a:endParaRPr>
          </a:p>
          <a:p>
            <a:pPr indent="-330200" lvl="0" marL="457200" rtl="0">
              <a:lnSpc>
                <a:spcPct val="115000"/>
              </a:lnSpc>
              <a:spcBef>
                <a:spcPts val="0"/>
              </a:spcBef>
              <a:spcAft>
                <a:spcPts val="0"/>
              </a:spcAft>
              <a:buClr>
                <a:srgbClr val="FFE599"/>
              </a:buClr>
              <a:buSzPts val="1600"/>
              <a:buChar char="●"/>
            </a:pPr>
            <a:r>
              <a:rPr lang="en" sz="1600">
                <a:solidFill>
                  <a:srgbClr val="FFE599"/>
                </a:solidFill>
              </a:rPr>
              <a:t>Facilitate Gang Truces.</a:t>
            </a:r>
            <a:endParaRPr sz="1600">
              <a:solidFill>
                <a:srgbClr val="FFE599"/>
              </a:solidFill>
            </a:endParaRPr>
          </a:p>
          <a:p>
            <a:pPr indent="0" lvl="0" marL="0" rtl="0">
              <a:lnSpc>
                <a:spcPct val="115000"/>
              </a:lnSpc>
              <a:spcBef>
                <a:spcPts val="0"/>
              </a:spcBef>
              <a:spcAft>
                <a:spcPts val="0"/>
              </a:spcAft>
              <a:buNone/>
            </a:pPr>
            <a:r>
              <a:t/>
            </a:r>
            <a:endParaRPr sz="1600">
              <a:solidFill>
                <a:srgbClr val="FFE599"/>
              </a:solidFill>
            </a:endParaRPr>
          </a:p>
          <a:p>
            <a:pPr indent="-330200" lvl="0" marL="457200" rtl="0">
              <a:lnSpc>
                <a:spcPct val="115000"/>
              </a:lnSpc>
              <a:spcBef>
                <a:spcPts val="0"/>
              </a:spcBef>
              <a:spcAft>
                <a:spcPts val="0"/>
              </a:spcAft>
              <a:buClr>
                <a:srgbClr val="FFE599"/>
              </a:buClr>
              <a:buSzPts val="1600"/>
              <a:buChar char="●"/>
            </a:pPr>
            <a:r>
              <a:rPr lang="en" sz="1600">
                <a:solidFill>
                  <a:srgbClr val="FFE599"/>
                </a:solidFill>
              </a:rPr>
              <a:t>Call a Neighborhood meeting to solve a common problem.</a:t>
            </a:r>
            <a:endParaRPr sz="1600">
              <a:solidFill>
                <a:srgbClr val="FFE599"/>
              </a:solidFill>
            </a:endParaRPr>
          </a:p>
          <a:p>
            <a:pPr indent="0" lvl="0" marL="0" rtl="0">
              <a:lnSpc>
                <a:spcPct val="115000"/>
              </a:lnSpc>
              <a:spcBef>
                <a:spcPts val="0"/>
              </a:spcBef>
              <a:spcAft>
                <a:spcPts val="0"/>
              </a:spcAft>
              <a:buNone/>
            </a:pPr>
            <a:r>
              <a:t/>
            </a:r>
            <a:endParaRPr sz="1600">
              <a:solidFill>
                <a:srgbClr val="FFE599"/>
              </a:solidFill>
            </a:endParaRPr>
          </a:p>
          <a:p>
            <a:pPr indent="-330200" lvl="0" marL="457200" rtl="0">
              <a:lnSpc>
                <a:spcPct val="115000"/>
              </a:lnSpc>
              <a:spcBef>
                <a:spcPts val="0"/>
              </a:spcBef>
              <a:spcAft>
                <a:spcPts val="0"/>
              </a:spcAft>
              <a:buClr>
                <a:srgbClr val="FFE599"/>
              </a:buClr>
              <a:buSzPts val="1600"/>
              <a:buChar char="●"/>
            </a:pPr>
            <a:r>
              <a:rPr lang="en" sz="1600">
                <a:solidFill>
                  <a:srgbClr val="FFE599"/>
                </a:solidFill>
              </a:rPr>
              <a:t>Divert funding from local police department budgets and direct them toward programs and services for young people that are alternatives to youth suppression.</a:t>
            </a:r>
            <a:endParaRPr sz="1600">
              <a:solidFill>
                <a:srgbClr val="FFE599"/>
              </a:solidFill>
            </a:endParaRPr>
          </a:p>
          <a:p>
            <a:pPr indent="0" lvl="0" marL="0" rtl="0">
              <a:lnSpc>
                <a:spcPct val="115000"/>
              </a:lnSpc>
              <a:spcBef>
                <a:spcPts val="0"/>
              </a:spcBef>
              <a:spcAft>
                <a:spcPts val="0"/>
              </a:spcAft>
              <a:buNone/>
            </a:pPr>
            <a:r>
              <a:t/>
            </a:r>
            <a:endParaRPr sz="1600">
              <a:solidFill>
                <a:srgbClr val="FFE599"/>
              </a:solidFill>
            </a:endParaRPr>
          </a:p>
          <a:p>
            <a:pPr indent="-330200" lvl="0" marL="457200" rtl="0">
              <a:lnSpc>
                <a:spcPct val="115000"/>
              </a:lnSpc>
              <a:spcBef>
                <a:spcPts val="0"/>
              </a:spcBef>
              <a:spcAft>
                <a:spcPts val="0"/>
              </a:spcAft>
              <a:buClr>
                <a:srgbClr val="FFE599"/>
              </a:buClr>
              <a:buSzPts val="1600"/>
              <a:buChar char="●"/>
            </a:pPr>
            <a:r>
              <a:rPr lang="en" sz="1600">
                <a:solidFill>
                  <a:srgbClr val="FFE599"/>
                </a:solidFill>
              </a:rPr>
              <a:t>Build community knowledge and train members as first responders instead of police. What if social workers walked a beat?</a:t>
            </a:r>
            <a:endParaRPr sz="1600">
              <a:solidFill>
                <a:srgbClr val="FFE599"/>
              </a:solidFill>
            </a:endParaRPr>
          </a:p>
          <a:p>
            <a:pPr indent="0" lvl="0" marL="0">
              <a:spcBef>
                <a:spcPts val="0"/>
              </a:spcBef>
              <a:spcAft>
                <a:spcPts val="1600"/>
              </a:spcAft>
              <a:buNone/>
            </a:pPr>
            <a:r>
              <a:t/>
            </a:r>
            <a:endParaRPr/>
          </a:p>
        </p:txBody>
      </p:sp>
      <p:pic>
        <p:nvPicPr>
          <p:cNvPr id="223" name="Shape 223"/>
          <p:cNvPicPr preferRelativeResize="0"/>
          <p:nvPr/>
        </p:nvPicPr>
        <p:blipFill>
          <a:blip r:embed="rId3">
            <a:alphaModFix/>
          </a:blip>
          <a:stretch>
            <a:fillRect/>
          </a:stretch>
        </p:blipFill>
        <p:spPr>
          <a:xfrm>
            <a:off x="6312375" y="1847850"/>
            <a:ext cx="2152650" cy="1447800"/>
          </a:xfrm>
          <a:prstGeom prst="rect">
            <a:avLst/>
          </a:prstGeom>
          <a:noFill/>
          <a:ln>
            <a:noFill/>
          </a:ln>
        </p:spPr>
      </p:pic>
      <p:sp>
        <p:nvSpPr>
          <p:cNvPr id="224" name="Shape 224"/>
          <p:cNvSpPr txBox="1"/>
          <p:nvPr/>
        </p:nvSpPr>
        <p:spPr>
          <a:xfrm>
            <a:off x="8086975" y="288275"/>
            <a:ext cx="478500" cy="364200"/>
          </a:xfrm>
          <a:prstGeom prst="rect">
            <a:avLst/>
          </a:prstGeom>
          <a:solidFill>
            <a:srgbClr val="CCCCCC"/>
          </a:solid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Shape 229"/>
          <p:cNvSpPr txBox="1"/>
          <p:nvPr/>
        </p:nvSpPr>
        <p:spPr>
          <a:xfrm>
            <a:off x="4464600" y="1403825"/>
            <a:ext cx="57600" cy="23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30" name="Shape 230"/>
          <p:cNvSpPr txBox="1"/>
          <p:nvPr/>
        </p:nvSpPr>
        <p:spPr>
          <a:xfrm>
            <a:off x="4372550" y="1380800"/>
            <a:ext cx="1104600" cy="322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pic>
        <p:nvPicPr>
          <p:cNvPr id="231" name="Shape 231"/>
          <p:cNvPicPr preferRelativeResize="0"/>
          <p:nvPr/>
        </p:nvPicPr>
        <p:blipFill rotWithShape="1">
          <a:blip r:embed="rId3">
            <a:alphaModFix/>
          </a:blip>
          <a:srcRect b="0" l="0" r="11504" t="0"/>
          <a:stretch/>
        </p:blipFill>
        <p:spPr>
          <a:xfrm>
            <a:off x="2920350" y="1100850"/>
            <a:ext cx="2333050" cy="3766475"/>
          </a:xfrm>
          <a:prstGeom prst="rect">
            <a:avLst/>
          </a:prstGeom>
          <a:noFill/>
          <a:ln>
            <a:noFill/>
          </a:ln>
        </p:spPr>
      </p:pic>
      <p:sp>
        <p:nvSpPr>
          <p:cNvPr id="232" name="Shape 232"/>
          <p:cNvSpPr txBox="1"/>
          <p:nvPr/>
        </p:nvSpPr>
        <p:spPr>
          <a:xfrm>
            <a:off x="4659775" y="1329088"/>
            <a:ext cx="1772100" cy="230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1800">
                <a:solidFill>
                  <a:srgbClr val="FFF2CC"/>
                </a:solidFill>
              </a:rPr>
              <a:t>Education</a:t>
            </a:r>
            <a:endParaRPr b="1" sz="1800">
              <a:solidFill>
                <a:srgbClr val="FFF2CC"/>
              </a:solidFill>
            </a:endParaRPr>
          </a:p>
        </p:txBody>
      </p:sp>
      <p:sp>
        <p:nvSpPr>
          <p:cNvPr id="233" name="Shape 233"/>
          <p:cNvSpPr txBox="1"/>
          <p:nvPr/>
        </p:nvSpPr>
        <p:spPr>
          <a:xfrm>
            <a:off x="4901900" y="1798950"/>
            <a:ext cx="6627900" cy="773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1800">
                <a:solidFill>
                  <a:srgbClr val="FFF2CC"/>
                </a:solidFill>
              </a:rPr>
              <a:t>Mental Health Services</a:t>
            </a:r>
            <a:r>
              <a:rPr b="1" lang="en" sz="1800">
                <a:solidFill>
                  <a:schemeClr val="lt1"/>
                </a:solidFill>
              </a:rPr>
              <a:t> </a:t>
            </a:r>
            <a:endParaRPr b="1" sz="1800">
              <a:solidFill>
                <a:schemeClr val="lt1"/>
              </a:solidFill>
            </a:endParaRPr>
          </a:p>
        </p:txBody>
      </p:sp>
      <p:sp>
        <p:nvSpPr>
          <p:cNvPr id="234" name="Shape 234"/>
          <p:cNvSpPr txBox="1"/>
          <p:nvPr/>
        </p:nvSpPr>
        <p:spPr>
          <a:xfrm>
            <a:off x="5062975" y="2407888"/>
            <a:ext cx="6627900" cy="773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1800">
                <a:solidFill>
                  <a:srgbClr val="FFF2CC"/>
                </a:solidFill>
              </a:rPr>
              <a:t>Youth Centers</a:t>
            </a:r>
            <a:endParaRPr b="1" sz="1800">
              <a:solidFill>
                <a:srgbClr val="FFF2CC"/>
              </a:solidFill>
            </a:endParaRPr>
          </a:p>
        </p:txBody>
      </p:sp>
      <p:sp>
        <p:nvSpPr>
          <p:cNvPr id="235" name="Shape 235"/>
          <p:cNvSpPr txBox="1"/>
          <p:nvPr/>
        </p:nvSpPr>
        <p:spPr>
          <a:xfrm>
            <a:off x="5062975" y="2952900"/>
            <a:ext cx="6627900" cy="773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1800">
                <a:solidFill>
                  <a:srgbClr val="FFF2CC"/>
                </a:solidFill>
              </a:rPr>
              <a:t>Job/skills training</a:t>
            </a:r>
            <a:r>
              <a:rPr b="1" lang="en" sz="1800">
                <a:solidFill>
                  <a:schemeClr val="lt1"/>
                </a:solidFill>
              </a:rPr>
              <a:t> </a:t>
            </a:r>
            <a:endParaRPr b="1" sz="1800">
              <a:solidFill>
                <a:schemeClr val="lt1"/>
              </a:solidFill>
            </a:endParaRPr>
          </a:p>
        </p:txBody>
      </p:sp>
      <p:sp>
        <p:nvSpPr>
          <p:cNvPr id="236" name="Shape 236"/>
          <p:cNvSpPr txBox="1"/>
          <p:nvPr/>
        </p:nvSpPr>
        <p:spPr>
          <a:xfrm>
            <a:off x="4901900" y="3518600"/>
            <a:ext cx="6627900" cy="773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1800">
                <a:solidFill>
                  <a:srgbClr val="FFF2CC"/>
                </a:solidFill>
              </a:rPr>
              <a:t>Community/social engagement</a:t>
            </a:r>
            <a:r>
              <a:rPr b="1" lang="en" sz="1800">
                <a:solidFill>
                  <a:schemeClr val="lt1"/>
                </a:solidFill>
              </a:rPr>
              <a:t>  </a:t>
            </a:r>
            <a:endParaRPr b="1" sz="1800">
              <a:solidFill>
                <a:schemeClr val="lt1"/>
              </a:solidFill>
            </a:endParaRPr>
          </a:p>
        </p:txBody>
      </p:sp>
      <p:sp>
        <p:nvSpPr>
          <p:cNvPr id="237" name="Shape 237"/>
          <p:cNvSpPr txBox="1"/>
          <p:nvPr/>
        </p:nvSpPr>
        <p:spPr>
          <a:xfrm>
            <a:off x="4755375" y="4399450"/>
            <a:ext cx="3932400" cy="425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1800">
                <a:solidFill>
                  <a:srgbClr val="FFF2CC"/>
                </a:solidFill>
              </a:rPr>
              <a:t>Transportation</a:t>
            </a:r>
            <a:r>
              <a:rPr lang="en">
                <a:solidFill>
                  <a:srgbClr val="FFF2CC"/>
                </a:solidFill>
              </a:rPr>
              <a:t> </a:t>
            </a:r>
            <a:endParaRPr>
              <a:solidFill>
                <a:srgbClr val="FFF2CC"/>
              </a:solidFill>
            </a:endParaRPr>
          </a:p>
        </p:txBody>
      </p:sp>
      <p:sp>
        <p:nvSpPr>
          <p:cNvPr id="238" name="Shape 238"/>
          <p:cNvSpPr txBox="1"/>
          <p:nvPr/>
        </p:nvSpPr>
        <p:spPr>
          <a:xfrm>
            <a:off x="4993525" y="4030000"/>
            <a:ext cx="1104600" cy="230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1800">
                <a:solidFill>
                  <a:srgbClr val="FFF2CC"/>
                </a:solidFill>
              </a:rPr>
              <a:t>Shelter</a:t>
            </a:r>
            <a:endParaRPr b="1" sz="1800">
              <a:solidFill>
                <a:srgbClr val="FFF2CC"/>
              </a:solidFill>
            </a:endParaRPr>
          </a:p>
        </p:txBody>
      </p:sp>
      <p:sp>
        <p:nvSpPr>
          <p:cNvPr id="239" name="Shape 239"/>
          <p:cNvSpPr txBox="1"/>
          <p:nvPr/>
        </p:nvSpPr>
        <p:spPr>
          <a:xfrm>
            <a:off x="1369300" y="2076650"/>
            <a:ext cx="1463700" cy="230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1800">
                <a:solidFill>
                  <a:srgbClr val="FFF2CC"/>
                </a:solidFill>
              </a:rPr>
              <a:t>Food &amp; Nutrition</a:t>
            </a:r>
            <a:r>
              <a:rPr b="1" lang="en" sz="1800">
                <a:solidFill>
                  <a:schemeClr val="lt1"/>
                </a:solidFill>
              </a:rPr>
              <a:t> </a:t>
            </a:r>
            <a:endParaRPr b="1" sz="1800">
              <a:solidFill>
                <a:schemeClr val="lt1"/>
              </a:solidFill>
            </a:endParaRPr>
          </a:p>
        </p:txBody>
      </p:sp>
      <p:sp>
        <p:nvSpPr>
          <p:cNvPr id="240" name="Shape 240"/>
          <p:cNvSpPr txBox="1"/>
          <p:nvPr/>
        </p:nvSpPr>
        <p:spPr>
          <a:xfrm>
            <a:off x="1104025" y="2819150"/>
            <a:ext cx="2257200" cy="230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1800">
                <a:solidFill>
                  <a:srgbClr val="FFF2CC"/>
                </a:solidFill>
              </a:rPr>
              <a:t>Parks/Greenspace</a:t>
            </a:r>
            <a:r>
              <a:rPr lang="en"/>
              <a:t> </a:t>
            </a:r>
            <a:endParaRPr/>
          </a:p>
        </p:txBody>
      </p:sp>
      <p:sp>
        <p:nvSpPr>
          <p:cNvPr id="241" name="Shape 241"/>
          <p:cNvSpPr txBox="1"/>
          <p:nvPr/>
        </p:nvSpPr>
        <p:spPr>
          <a:xfrm>
            <a:off x="2036350" y="3206450"/>
            <a:ext cx="1463700" cy="230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1800">
                <a:solidFill>
                  <a:srgbClr val="FFF2CC"/>
                </a:solidFill>
              </a:rPr>
              <a:t>Healthcare</a:t>
            </a:r>
            <a:endParaRPr b="1" sz="1800">
              <a:solidFill>
                <a:srgbClr val="FFF2CC"/>
              </a:solidFill>
            </a:endParaRPr>
          </a:p>
        </p:txBody>
      </p:sp>
      <p:sp>
        <p:nvSpPr>
          <p:cNvPr id="242" name="Shape 242"/>
          <p:cNvSpPr txBox="1"/>
          <p:nvPr/>
        </p:nvSpPr>
        <p:spPr>
          <a:xfrm>
            <a:off x="1283250" y="1632475"/>
            <a:ext cx="1772100" cy="230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1800">
                <a:solidFill>
                  <a:srgbClr val="FFF2CC"/>
                </a:solidFill>
              </a:rPr>
              <a:t>Clean Water</a:t>
            </a:r>
            <a:r>
              <a:rPr b="1" lang="en" sz="1800">
                <a:solidFill>
                  <a:schemeClr val="lt1"/>
                </a:solidFill>
              </a:rPr>
              <a:t> </a:t>
            </a:r>
            <a:endParaRPr b="1" sz="1800">
              <a:solidFill>
                <a:schemeClr val="lt1"/>
              </a:solidFill>
            </a:endParaRPr>
          </a:p>
        </p:txBody>
      </p:sp>
      <p:sp>
        <p:nvSpPr>
          <p:cNvPr id="243" name="Shape 243"/>
          <p:cNvSpPr txBox="1"/>
          <p:nvPr/>
        </p:nvSpPr>
        <p:spPr>
          <a:xfrm>
            <a:off x="498850" y="3674450"/>
            <a:ext cx="3204600" cy="425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1800">
                <a:solidFill>
                  <a:srgbClr val="FFF2CC"/>
                </a:solidFill>
              </a:rPr>
              <a:t>Employment</a:t>
            </a:r>
            <a:r>
              <a:rPr b="1" lang="en" sz="1800">
                <a:solidFill>
                  <a:schemeClr val="lt1"/>
                </a:solidFill>
              </a:rPr>
              <a:t> </a:t>
            </a:r>
            <a:r>
              <a:rPr b="1" lang="en" sz="1800">
                <a:solidFill>
                  <a:srgbClr val="FFF2CC"/>
                </a:solidFill>
              </a:rPr>
              <a:t>opportunities</a:t>
            </a:r>
            <a:endParaRPr b="1" sz="1800">
              <a:solidFill>
                <a:srgbClr val="FFF2CC"/>
              </a:solidFill>
            </a:endParaRPr>
          </a:p>
        </p:txBody>
      </p:sp>
      <p:sp>
        <p:nvSpPr>
          <p:cNvPr id="244" name="Shape 244"/>
          <p:cNvSpPr txBox="1"/>
          <p:nvPr/>
        </p:nvSpPr>
        <p:spPr>
          <a:xfrm>
            <a:off x="2036350" y="4250900"/>
            <a:ext cx="1677900" cy="230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1800">
                <a:solidFill>
                  <a:srgbClr val="FFF2CC"/>
                </a:solidFill>
              </a:rPr>
              <a:t>Drug</a:t>
            </a:r>
            <a:r>
              <a:rPr lang="en" sz="1800">
                <a:solidFill>
                  <a:srgbClr val="FFF2CC"/>
                </a:solidFill>
              </a:rPr>
              <a:t> </a:t>
            </a:r>
            <a:r>
              <a:rPr b="1" lang="en" sz="1800">
                <a:solidFill>
                  <a:srgbClr val="FFF2CC"/>
                </a:solidFill>
              </a:rPr>
              <a:t>Prevention</a:t>
            </a:r>
            <a:endParaRPr b="1" sz="1800">
              <a:solidFill>
                <a:srgbClr val="FFF2CC"/>
              </a:solidFill>
            </a:endParaRPr>
          </a:p>
        </p:txBody>
      </p:sp>
      <p:sp>
        <p:nvSpPr>
          <p:cNvPr id="245" name="Shape 245"/>
          <p:cNvSpPr txBox="1"/>
          <p:nvPr/>
        </p:nvSpPr>
        <p:spPr>
          <a:xfrm>
            <a:off x="2036350" y="4537450"/>
            <a:ext cx="1263600" cy="149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46" name="Shape 246"/>
          <p:cNvSpPr txBox="1"/>
          <p:nvPr/>
        </p:nvSpPr>
        <p:spPr>
          <a:xfrm>
            <a:off x="112350" y="157200"/>
            <a:ext cx="8943600" cy="518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Clr>
                <a:schemeClr val="dk1"/>
              </a:buClr>
              <a:buSzPts val="1100"/>
              <a:buFont typeface="Arial"/>
              <a:buNone/>
            </a:pPr>
            <a:r>
              <a:rPr b="1" lang="en" sz="1800" u="sng">
                <a:solidFill>
                  <a:srgbClr val="F3F3F3"/>
                </a:solidFill>
              </a:rPr>
              <a:t>Third Solution: To proactively prevent crime/provide complete safety: An Holistic Approach</a:t>
            </a:r>
            <a:endParaRPr sz="1800">
              <a:solidFill>
                <a:srgbClr val="F3F3F3"/>
              </a:solidFill>
            </a:endParaRPr>
          </a:p>
        </p:txBody>
      </p:sp>
      <p:sp>
        <p:nvSpPr>
          <p:cNvPr id="247" name="Shape 247"/>
          <p:cNvSpPr txBox="1"/>
          <p:nvPr/>
        </p:nvSpPr>
        <p:spPr>
          <a:xfrm>
            <a:off x="8137675" y="964900"/>
            <a:ext cx="478500" cy="364200"/>
          </a:xfrm>
          <a:prstGeom prst="rect">
            <a:avLst/>
          </a:prstGeom>
          <a:solidFill>
            <a:srgbClr val="FF00FF"/>
          </a:solid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Shape 60"/>
          <p:cNvSpPr txBox="1"/>
          <p:nvPr>
            <p:ph idx="1" type="body"/>
          </p:nvPr>
        </p:nvSpPr>
        <p:spPr>
          <a:xfrm>
            <a:off x="878650" y="512725"/>
            <a:ext cx="7932300" cy="576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3600">
                <a:solidFill>
                  <a:srgbClr val="FFFFFF"/>
                </a:solidFill>
              </a:rPr>
              <a:t>So…</a:t>
            </a:r>
            <a:endParaRPr b="1" sz="3600">
              <a:solidFill>
                <a:srgbClr val="FFFFFF"/>
              </a:solidFill>
            </a:endParaRPr>
          </a:p>
          <a:p>
            <a:pPr indent="0" lvl="0" marL="0" algn="ctr">
              <a:spcBef>
                <a:spcPts val="1600"/>
              </a:spcBef>
              <a:spcAft>
                <a:spcPts val="1600"/>
              </a:spcAft>
              <a:buNone/>
            </a:pPr>
            <a:r>
              <a:t/>
            </a:r>
            <a:endParaRPr/>
          </a:p>
        </p:txBody>
      </p:sp>
      <p:sp>
        <p:nvSpPr>
          <p:cNvPr id="61" name="Shape 61"/>
          <p:cNvSpPr/>
          <p:nvPr/>
        </p:nvSpPr>
        <p:spPr>
          <a:xfrm>
            <a:off x="633075" y="1356650"/>
            <a:ext cx="7932294" cy="2926925"/>
          </a:xfrm>
          <a:prstGeom prst="rect">
            <a:avLst/>
          </a:prstGeom>
        </p:spPr>
        <p:txBody>
          <a:bodyPr>
            <a:prstTxWarp prst="textPlain"/>
          </a:bodyPr>
          <a:lstStyle/>
          <a:p>
            <a:pPr lvl="0" algn="ctr"/>
            <a:r>
              <a:rPr b="1" i="0">
                <a:ln cap="flat" cmpd="sng" w="9525">
                  <a:solidFill>
                    <a:srgbClr val="EFEFEF"/>
                  </a:solidFill>
                  <a:prstDash val="solid"/>
                  <a:round/>
                  <a:headEnd len="sm" w="sm" type="none"/>
                  <a:tailEnd len="sm" w="sm" type="none"/>
                </a:ln>
                <a:solidFill>
                  <a:srgbClr val="FFE599"/>
                </a:solidFill>
                <a:latin typeface="Arial"/>
              </a:rPr>
              <a:t>What IS </a:t>
            </a:r>
            <a:br>
              <a:rPr b="1" i="0">
                <a:ln cap="flat" cmpd="sng" w="9525">
                  <a:solidFill>
                    <a:srgbClr val="EFEFEF"/>
                  </a:solidFill>
                  <a:prstDash val="solid"/>
                  <a:round/>
                  <a:headEnd len="sm" w="sm" type="none"/>
                  <a:tailEnd len="sm" w="sm" type="none"/>
                </a:ln>
                <a:solidFill>
                  <a:srgbClr val="FFE599"/>
                </a:solidFill>
                <a:latin typeface="Arial"/>
              </a:rPr>
            </a:br>
            <a:r>
              <a:rPr b="1" i="0">
                <a:ln cap="flat" cmpd="sng" w="9525">
                  <a:solidFill>
                    <a:srgbClr val="EFEFEF"/>
                  </a:solidFill>
                  <a:prstDash val="solid"/>
                  <a:round/>
                  <a:headEnd len="sm" w="sm" type="none"/>
                  <a:tailEnd len="sm" w="sm" type="none"/>
                </a:ln>
                <a:solidFill>
                  <a:srgbClr val="FFE599"/>
                </a:solidFill>
                <a:latin typeface="Arial"/>
              </a:rPr>
              <a:t>Public Safety?</a:t>
            </a:r>
          </a:p>
        </p:txBody>
      </p:sp>
      <p:sp>
        <p:nvSpPr>
          <p:cNvPr id="62" name="Shape 62"/>
          <p:cNvSpPr txBox="1"/>
          <p:nvPr/>
        </p:nvSpPr>
        <p:spPr>
          <a:xfrm>
            <a:off x="8086975" y="288275"/>
            <a:ext cx="478500" cy="364200"/>
          </a:xfrm>
          <a:prstGeom prst="rect">
            <a:avLst/>
          </a:prstGeom>
          <a:solidFill>
            <a:srgbClr val="CCCCCC"/>
          </a:solid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3300"/>
                                        <p:tgtEl>
                                          <p:spTgt spid="60"/>
                                        </p:tgtEl>
                                        <p:attrNameLst>
                                          <p:attrName>ppt_y</p:attrName>
                                        </p:attrNameLst>
                                      </p:cBhvr>
                                      <p:tavLst>
                                        <p:tav fmla="" tm="0">
                                          <p:val>
                                            <p:strVal val="#ppt_y"/>
                                          </p:val>
                                        </p:tav>
                                        <p:tav fmla="" tm="100000">
                                          <p:val>
                                            <p:strVal val="#ppt_y+1"/>
                                          </p:val>
                                        </p:tav>
                                      </p:tavLst>
                                    </p:anim>
                                    <p:set>
                                      <p:cBhvr>
                                        <p:cTn dur="1" fill="hold">
                                          <p:stCondLst>
                                            <p:cond delay="3300"/>
                                          </p:stCondLst>
                                        </p:cTn>
                                        <p:tgtEl>
                                          <p:spTgt spid="6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
                                        </p:tgtEl>
                                        <p:attrNameLst>
                                          <p:attrName>style.visibility</p:attrName>
                                        </p:attrNameLst>
                                      </p:cBhvr>
                                      <p:to>
                                        <p:strVal val="visible"/>
                                      </p:to>
                                    </p:set>
                                    <p:animEffect filter="fade" transition="in">
                                      <p:cBhvr>
                                        <p:cTn dur="1000"/>
                                        <p:tgtEl>
                                          <p:spTgt spid="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
                                            <p:txEl>
                                              <p:pRg end="0" st="0"/>
                                            </p:txEl>
                                          </p:spTgt>
                                        </p:tgtEl>
                                        <p:attrNameLst>
                                          <p:attrName>style.visibility</p:attrName>
                                        </p:attrNameLst>
                                      </p:cBhvr>
                                      <p:to>
                                        <p:strVal val="visible"/>
                                      </p:to>
                                    </p:set>
                                    <p:animEffect filter="fade" transition="in">
                                      <p:cBhvr>
                                        <p:cTn dur="1000"/>
                                        <p:tgtEl>
                                          <p:spTgt spid="6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
                                            <p:txEl>
                                              <p:pRg end="1" st="1"/>
                                            </p:txEl>
                                          </p:spTgt>
                                        </p:tgtEl>
                                        <p:attrNameLst>
                                          <p:attrName>style.visibility</p:attrName>
                                        </p:attrNameLst>
                                      </p:cBhvr>
                                      <p:to>
                                        <p:strVal val="visible"/>
                                      </p:to>
                                    </p:set>
                                    <p:animEffect filter="fade" transition="in">
                                      <p:cBhvr>
                                        <p:cTn dur="1000"/>
                                        <p:tgtEl>
                                          <p:spTgt spid="60">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Shape 252"/>
          <p:cNvSpPr txBox="1"/>
          <p:nvPr>
            <p:ph type="title"/>
          </p:nvPr>
        </p:nvSpPr>
        <p:spPr>
          <a:xfrm>
            <a:off x="267725" y="423050"/>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b="1" lang="en">
                <a:solidFill>
                  <a:schemeClr val="lt1"/>
                </a:solidFill>
              </a:rPr>
              <a:t>Holistic Public Safety: </a:t>
            </a:r>
            <a:r>
              <a:rPr b="1" lang="en" sz="1400">
                <a:solidFill>
                  <a:schemeClr val="lt1"/>
                </a:solidFill>
              </a:rPr>
              <a:t>Evidence from </a:t>
            </a:r>
            <a:r>
              <a:rPr b="1" i="1" lang="en" sz="1400">
                <a:solidFill>
                  <a:schemeClr val="lt1"/>
                </a:solidFill>
              </a:rPr>
              <a:t>For the Sake of All</a:t>
            </a:r>
            <a:r>
              <a:rPr b="1" lang="en" sz="1400">
                <a:solidFill>
                  <a:schemeClr val="lt1"/>
                </a:solidFill>
              </a:rPr>
              <a:t>	</a:t>
            </a:r>
            <a:endParaRPr sz="3600"/>
          </a:p>
        </p:txBody>
      </p:sp>
      <p:sp>
        <p:nvSpPr>
          <p:cNvPr id="253" name="Shape 253"/>
          <p:cNvSpPr txBox="1"/>
          <p:nvPr>
            <p:ph idx="1" type="body"/>
          </p:nvPr>
        </p:nvSpPr>
        <p:spPr>
          <a:xfrm>
            <a:off x="270075" y="1296175"/>
            <a:ext cx="5032500" cy="32949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200">
                <a:solidFill>
                  <a:srgbClr val="CCCCCC"/>
                </a:solidFill>
              </a:rPr>
              <a:t>How to </a:t>
            </a:r>
            <a:r>
              <a:rPr b="1" i="1" lang="en" sz="2200">
                <a:solidFill>
                  <a:srgbClr val="CCCCCC"/>
                </a:solidFill>
              </a:rPr>
              <a:t>prevent</a:t>
            </a:r>
            <a:r>
              <a:rPr lang="en" sz="2200">
                <a:solidFill>
                  <a:srgbClr val="CCCCCC"/>
                </a:solidFill>
              </a:rPr>
              <a:t> homicide and other violent (and all other) crimes? </a:t>
            </a:r>
            <a:endParaRPr sz="2200">
              <a:solidFill>
                <a:srgbClr val="CCCCCC"/>
              </a:solidFill>
            </a:endParaRPr>
          </a:p>
          <a:p>
            <a:pPr indent="-330200" lvl="0" marL="457200" rtl="0">
              <a:spcBef>
                <a:spcPts val="1600"/>
              </a:spcBef>
              <a:spcAft>
                <a:spcPts val="0"/>
              </a:spcAft>
              <a:buClr>
                <a:srgbClr val="FFE599"/>
              </a:buClr>
              <a:buSzPts val="1600"/>
              <a:buChar char="●"/>
            </a:pPr>
            <a:r>
              <a:rPr b="1" lang="en" sz="1600">
                <a:solidFill>
                  <a:srgbClr val="FFE599"/>
                </a:solidFill>
              </a:rPr>
              <a:t>Interventions</a:t>
            </a:r>
            <a:r>
              <a:rPr lang="en" sz="1600">
                <a:solidFill>
                  <a:srgbClr val="FFE599"/>
                </a:solidFill>
              </a:rPr>
              <a:t> </a:t>
            </a:r>
            <a:r>
              <a:rPr i="1" lang="en" sz="1600">
                <a:solidFill>
                  <a:srgbClr val="D9D9D9"/>
                </a:solidFill>
              </a:rPr>
              <a:t>that support:</a:t>
            </a:r>
            <a:r>
              <a:rPr lang="en" sz="1600">
                <a:solidFill>
                  <a:srgbClr val="D9D9D9"/>
                </a:solidFill>
              </a:rPr>
              <a:t> </a:t>
            </a:r>
            <a:endParaRPr sz="1600">
              <a:solidFill>
                <a:srgbClr val="D9D9D9"/>
              </a:solidFill>
            </a:endParaRPr>
          </a:p>
          <a:p>
            <a:pPr indent="-330200" lvl="2" marL="1371600" rtl="0">
              <a:spcBef>
                <a:spcPts val="0"/>
              </a:spcBef>
              <a:spcAft>
                <a:spcPts val="0"/>
              </a:spcAft>
              <a:buClr>
                <a:srgbClr val="FFE599"/>
              </a:buClr>
              <a:buSzPts val="1600"/>
              <a:buChar char="■"/>
            </a:pPr>
            <a:r>
              <a:rPr lang="en" sz="1600">
                <a:solidFill>
                  <a:srgbClr val="D9D9D9"/>
                </a:solidFill>
              </a:rPr>
              <a:t>nurturing relationships between parents and children, </a:t>
            </a:r>
            <a:endParaRPr sz="1600">
              <a:solidFill>
                <a:srgbClr val="D9D9D9"/>
              </a:solidFill>
            </a:endParaRPr>
          </a:p>
          <a:p>
            <a:pPr indent="-330200" lvl="2" marL="1371600" rtl="0">
              <a:spcBef>
                <a:spcPts val="0"/>
              </a:spcBef>
              <a:spcAft>
                <a:spcPts val="0"/>
              </a:spcAft>
              <a:buClr>
                <a:srgbClr val="FFE599"/>
              </a:buClr>
              <a:buSzPts val="1600"/>
              <a:buChar char="■"/>
            </a:pPr>
            <a:r>
              <a:rPr lang="en" sz="1600">
                <a:solidFill>
                  <a:srgbClr val="D9D9D9"/>
                </a:solidFill>
              </a:rPr>
              <a:t>conflict resolution, </a:t>
            </a:r>
            <a:endParaRPr sz="1600">
              <a:solidFill>
                <a:srgbClr val="D9D9D9"/>
              </a:solidFill>
            </a:endParaRPr>
          </a:p>
          <a:p>
            <a:pPr indent="-330200" lvl="2" marL="1371600" rtl="0">
              <a:spcBef>
                <a:spcPts val="0"/>
              </a:spcBef>
              <a:spcAft>
                <a:spcPts val="0"/>
              </a:spcAft>
              <a:buClr>
                <a:srgbClr val="FFE599"/>
              </a:buClr>
              <a:buSzPts val="1600"/>
              <a:buChar char="■"/>
            </a:pPr>
            <a:r>
              <a:rPr lang="en" sz="1600">
                <a:solidFill>
                  <a:srgbClr val="D9D9D9"/>
                </a:solidFill>
              </a:rPr>
              <a:t>job skills training, </a:t>
            </a:r>
            <a:endParaRPr sz="1600">
              <a:solidFill>
                <a:srgbClr val="D9D9D9"/>
              </a:solidFill>
            </a:endParaRPr>
          </a:p>
          <a:p>
            <a:pPr indent="-330200" lvl="2" marL="1371600" rtl="0">
              <a:spcBef>
                <a:spcPts val="0"/>
              </a:spcBef>
              <a:spcAft>
                <a:spcPts val="0"/>
              </a:spcAft>
              <a:buClr>
                <a:srgbClr val="FFE599"/>
              </a:buClr>
              <a:buSzPts val="1600"/>
              <a:buChar char="■"/>
            </a:pPr>
            <a:r>
              <a:rPr lang="en" sz="1600">
                <a:solidFill>
                  <a:srgbClr val="D9D9D9"/>
                </a:solidFill>
              </a:rPr>
              <a:t>youth mentoring, and </a:t>
            </a:r>
            <a:endParaRPr sz="1600">
              <a:solidFill>
                <a:srgbClr val="D9D9D9"/>
              </a:solidFill>
            </a:endParaRPr>
          </a:p>
          <a:p>
            <a:pPr indent="-330200" lvl="2" marL="1371600" rtl="0">
              <a:spcBef>
                <a:spcPts val="0"/>
              </a:spcBef>
              <a:spcAft>
                <a:spcPts val="0"/>
              </a:spcAft>
              <a:buClr>
                <a:srgbClr val="FFE599"/>
              </a:buClr>
              <a:buSzPts val="1600"/>
              <a:buChar char="■"/>
            </a:pPr>
            <a:r>
              <a:rPr lang="en" sz="1600">
                <a:solidFill>
                  <a:srgbClr val="D9D9D9"/>
                </a:solidFill>
              </a:rPr>
              <a:t>strategies that address unemployment and access to quality education</a:t>
            </a:r>
            <a:endParaRPr sz="1600">
              <a:solidFill>
                <a:srgbClr val="D9D9D9"/>
              </a:solidFill>
            </a:endParaRPr>
          </a:p>
          <a:p>
            <a:pPr indent="0" lvl="0" marL="914400" rtl="0">
              <a:spcBef>
                <a:spcPts val="1600"/>
              </a:spcBef>
              <a:spcAft>
                <a:spcPts val="1600"/>
              </a:spcAft>
              <a:buNone/>
            </a:pPr>
            <a:r>
              <a:t/>
            </a:r>
            <a:endParaRPr sz="1600">
              <a:solidFill>
                <a:srgbClr val="FFE599"/>
              </a:solidFill>
            </a:endParaRPr>
          </a:p>
        </p:txBody>
      </p:sp>
      <p:pic>
        <p:nvPicPr>
          <p:cNvPr descr="cure violence components.png" id="254" name="Shape 254"/>
          <p:cNvPicPr preferRelativeResize="0"/>
          <p:nvPr/>
        </p:nvPicPr>
        <p:blipFill>
          <a:blip r:embed="rId3">
            <a:alphaModFix/>
          </a:blip>
          <a:stretch>
            <a:fillRect/>
          </a:stretch>
        </p:blipFill>
        <p:spPr>
          <a:xfrm>
            <a:off x="5479575" y="1304400"/>
            <a:ext cx="3397226" cy="3397225"/>
          </a:xfrm>
          <a:prstGeom prst="rect">
            <a:avLst/>
          </a:prstGeom>
          <a:noFill/>
          <a:ln cap="flat" cmpd="sng" w="28575">
            <a:solidFill>
              <a:schemeClr val="dk2"/>
            </a:solidFill>
            <a:prstDash val="solid"/>
            <a:round/>
            <a:headEnd len="sm" w="sm" type="none"/>
            <a:tailEnd len="sm" w="sm" type="none"/>
          </a:ln>
        </p:spPr>
      </p:pic>
      <p:sp>
        <p:nvSpPr>
          <p:cNvPr id="255" name="Shape 255"/>
          <p:cNvSpPr txBox="1"/>
          <p:nvPr/>
        </p:nvSpPr>
        <p:spPr>
          <a:xfrm>
            <a:off x="8086975" y="288275"/>
            <a:ext cx="478500" cy="364200"/>
          </a:xfrm>
          <a:prstGeom prst="rect">
            <a:avLst/>
          </a:prstGeom>
          <a:solidFill>
            <a:srgbClr val="FF00FF"/>
          </a:solid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Shape 2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a:solidFill>
                  <a:srgbClr val="FFFFFF"/>
                </a:solidFill>
              </a:rPr>
              <a:t>Holistic Public Safety: </a:t>
            </a:r>
            <a:r>
              <a:rPr b="1" lang="en" sz="1400">
                <a:solidFill>
                  <a:srgbClr val="FFFFFF"/>
                </a:solidFill>
              </a:rPr>
              <a:t>Evidence from </a:t>
            </a:r>
            <a:r>
              <a:rPr b="1" i="1" lang="en" sz="1400">
                <a:solidFill>
                  <a:srgbClr val="FFFFFF"/>
                </a:solidFill>
              </a:rPr>
              <a:t>For the Sake of All</a:t>
            </a:r>
            <a:r>
              <a:rPr b="1" lang="en" sz="1400">
                <a:solidFill>
                  <a:srgbClr val="FFFFFF"/>
                </a:solidFill>
              </a:rPr>
              <a:t>	</a:t>
            </a:r>
            <a:endParaRPr b="1" sz="1400">
              <a:solidFill>
                <a:srgbClr val="FFFFFF"/>
              </a:solidFill>
            </a:endParaRPr>
          </a:p>
        </p:txBody>
      </p:sp>
      <p:sp>
        <p:nvSpPr>
          <p:cNvPr id="261" name="Shape 261"/>
          <p:cNvSpPr txBox="1"/>
          <p:nvPr>
            <p:ph idx="1" type="body"/>
          </p:nvPr>
        </p:nvSpPr>
        <p:spPr>
          <a:xfrm>
            <a:off x="311700" y="1056550"/>
            <a:ext cx="8671800" cy="12033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2000" u="sng">
                <a:solidFill>
                  <a:srgbClr val="FFE599"/>
                </a:solidFill>
              </a:rPr>
              <a:t>Mental Health Impacts Public Safety </a:t>
            </a:r>
            <a:br>
              <a:rPr b="1" lang="en" sz="1400" u="sng">
                <a:solidFill>
                  <a:srgbClr val="FFE599"/>
                </a:solidFill>
              </a:rPr>
            </a:br>
            <a:r>
              <a:rPr lang="en" sz="1600">
                <a:solidFill>
                  <a:srgbClr val="B7B7B7"/>
                </a:solidFill>
              </a:rPr>
              <a:t>Impacts associated with poor mental health include economic impacts: </a:t>
            </a:r>
            <a:br>
              <a:rPr lang="en" sz="1400">
                <a:solidFill>
                  <a:srgbClr val="B7B7B7"/>
                </a:solidFill>
              </a:rPr>
            </a:br>
            <a:r>
              <a:rPr lang="en" sz="1400">
                <a:solidFill>
                  <a:srgbClr val="FFE599"/>
                </a:solidFill>
              </a:rPr>
              <a:t>          * Crime, * Imprisonment, * Reduced Earnings and Employment, and * Family Disruption.</a:t>
            </a:r>
            <a:endParaRPr sz="1400">
              <a:solidFill>
                <a:srgbClr val="FFE599"/>
              </a:solidFill>
            </a:endParaRPr>
          </a:p>
          <a:p>
            <a:pPr indent="0" lvl="0" marL="0">
              <a:spcBef>
                <a:spcPts val="1600"/>
              </a:spcBef>
              <a:spcAft>
                <a:spcPts val="1600"/>
              </a:spcAft>
              <a:buNone/>
            </a:pPr>
            <a:r>
              <a:t/>
            </a:r>
            <a:endParaRPr sz="1400">
              <a:solidFill>
                <a:srgbClr val="FFE599"/>
              </a:solidFill>
            </a:endParaRPr>
          </a:p>
        </p:txBody>
      </p:sp>
      <p:sp>
        <p:nvSpPr>
          <p:cNvPr id="262" name="Shape 262"/>
          <p:cNvSpPr txBox="1"/>
          <p:nvPr/>
        </p:nvSpPr>
        <p:spPr>
          <a:xfrm>
            <a:off x="347575" y="2127100"/>
            <a:ext cx="7724100" cy="28332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b="1" lang="en" sz="1800" u="sng">
                <a:solidFill>
                  <a:srgbClr val="FFE599"/>
                </a:solidFill>
              </a:rPr>
              <a:t>Poverty Impacts Public Safety</a:t>
            </a:r>
            <a:r>
              <a:rPr b="1" lang="en" u="sng">
                <a:solidFill>
                  <a:srgbClr val="FFE599"/>
                </a:solidFill>
              </a:rPr>
              <a:t> </a:t>
            </a:r>
            <a:br>
              <a:rPr b="1" lang="en" u="sng">
                <a:solidFill>
                  <a:srgbClr val="FFE599"/>
                </a:solidFill>
              </a:rPr>
            </a:br>
            <a:r>
              <a:rPr lang="en" sz="1600">
                <a:solidFill>
                  <a:srgbClr val="B7B7B7"/>
                </a:solidFill>
              </a:rPr>
              <a:t>Included among the challenges of living in a neighborhood with high poverty:</a:t>
            </a:r>
            <a:endParaRPr sz="1600">
              <a:solidFill>
                <a:srgbClr val="B7B7B7"/>
              </a:solidFill>
            </a:endParaRPr>
          </a:p>
          <a:p>
            <a:pPr indent="-317500" lvl="0" marL="457200" rtl="0">
              <a:lnSpc>
                <a:spcPct val="115000"/>
              </a:lnSpc>
              <a:spcBef>
                <a:spcPts val="1600"/>
              </a:spcBef>
              <a:spcAft>
                <a:spcPts val="0"/>
              </a:spcAft>
              <a:buClr>
                <a:srgbClr val="FFE599"/>
              </a:buClr>
              <a:buSzPts val="1400"/>
              <a:buChar char="●"/>
            </a:pPr>
            <a:r>
              <a:rPr lang="en">
                <a:solidFill>
                  <a:srgbClr val="FFE599"/>
                </a:solidFill>
              </a:rPr>
              <a:t>limited availability of high-quality services and amenities. </a:t>
            </a:r>
            <a:endParaRPr>
              <a:solidFill>
                <a:srgbClr val="FFE599"/>
              </a:solidFill>
            </a:endParaRPr>
          </a:p>
          <a:p>
            <a:pPr indent="-317500" lvl="0" marL="457200" rtl="0">
              <a:lnSpc>
                <a:spcPct val="115000"/>
              </a:lnSpc>
              <a:spcBef>
                <a:spcPts val="0"/>
              </a:spcBef>
              <a:spcAft>
                <a:spcPts val="0"/>
              </a:spcAft>
              <a:buClr>
                <a:srgbClr val="FFE599"/>
              </a:buClr>
              <a:buSzPts val="1400"/>
              <a:buChar char="●"/>
            </a:pPr>
            <a:r>
              <a:rPr lang="en">
                <a:solidFill>
                  <a:srgbClr val="FFE599"/>
                </a:solidFill>
              </a:rPr>
              <a:t>For ex., high-poverty neighborhoods are more likely to have fast food chains, liquor stores and convenience stores instead of grocery stores, as well as </a:t>
            </a:r>
            <a:r>
              <a:rPr i="1" lang="en" u="sng">
                <a:solidFill>
                  <a:srgbClr val="FFE599"/>
                </a:solidFill>
              </a:rPr>
              <a:t>greater exposure to pollution and violent crime.</a:t>
            </a:r>
            <a:r>
              <a:rPr lang="en">
                <a:solidFill>
                  <a:srgbClr val="FFE599"/>
                </a:solidFill>
              </a:rPr>
              <a:t> </a:t>
            </a:r>
            <a:endParaRPr>
              <a:solidFill>
                <a:srgbClr val="FFE599"/>
              </a:solidFill>
            </a:endParaRPr>
          </a:p>
          <a:p>
            <a:pPr indent="0" lvl="0" marL="0" rtl="0">
              <a:spcBef>
                <a:spcPts val="1600"/>
              </a:spcBef>
              <a:spcAft>
                <a:spcPts val="0"/>
              </a:spcAft>
              <a:buNone/>
            </a:pPr>
            <a:r>
              <a:t/>
            </a:r>
            <a:endParaRPr/>
          </a:p>
        </p:txBody>
      </p:sp>
      <p:sp>
        <p:nvSpPr>
          <p:cNvPr id="263" name="Shape 263"/>
          <p:cNvSpPr txBox="1"/>
          <p:nvPr/>
        </p:nvSpPr>
        <p:spPr>
          <a:xfrm>
            <a:off x="8086975" y="288275"/>
            <a:ext cx="478500" cy="364200"/>
          </a:xfrm>
          <a:prstGeom prst="rect">
            <a:avLst/>
          </a:prstGeom>
          <a:solidFill>
            <a:srgbClr val="FF00FF"/>
          </a:solid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Shape 268"/>
          <p:cNvSpPr txBox="1"/>
          <p:nvPr/>
        </p:nvSpPr>
        <p:spPr>
          <a:xfrm>
            <a:off x="2203981" y="8389843"/>
            <a:ext cx="6627900" cy="773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Source: http://www.cdc.gov/nphpsp/essentialservices.html</a:t>
            </a:r>
            <a:endParaRPr/>
          </a:p>
        </p:txBody>
      </p:sp>
      <p:pic>
        <p:nvPicPr>
          <p:cNvPr descr="2.jpg" id="269" name="Shape 269"/>
          <p:cNvPicPr preferRelativeResize="0"/>
          <p:nvPr/>
        </p:nvPicPr>
        <p:blipFill rotWithShape="1">
          <a:blip r:embed="rId3">
            <a:alphaModFix/>
          </a:blip>
          <a:srcRect b="7969" l="0" r="0" t="0"/>
          <a:stretch/>
        </p:blipFill>
        <p:spPr>
          <a:xfrm>
            <a:off x="1485900" y="228600"/>
            <a:ext cx="6172200" cy="4733626"/>
          </a:xfrm>
          <a:prstGeom prst="rect">
            <a:avLst/>
          </a:prstGeom>
          <a:noFill/>
          <a:ln>
            <a:noFill/>
          </a:ln>
        </p:spPr>
      </p:pic>
      <p:sp>
        <p:nvSpPr>
          <p:cNvPr id="270" name="Shape 270"/>
          <p:cNvSpPr txBox="1"/>
          <p:nvPr/>
        </p:nvSpPr>
        <p:spPr>
          <a:xfrm>
            <a:off x="8086975" y="288275"/>
            <a:ext cx="478500" cy="364200"/>
          </a:xfrm>
          <a:prstGeom prst="rect">
            <a:avLst/>
          </a:prstGeom>
          <a:solidFill>
            <a:srgbClr val="FF00FF"/>
          </a:solid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Shape 275"/>
          <p:cNvSpPr txBox="1"/>
          <p:nvPr/>
        </p:nvSpPr>
        <p:spPr>
          <a:xfrm>
            <a:off x="253350" y="212500"/>
            <a:ext cx="8637300" cy="375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3F3F3"/>
                </a:solidFill>
              </a:rPr>
              <a:t>What happens to old-style policing with Holistic Public Safety?</a:t>
            </a:r>
            <a:endParaRPr b="1" sz="3000">
              <a:solidFill>
                <a:srgbClr val="F3F3F3"/>
              </a:solidFill>
            </a:endParaRPr>
          </a:p>
          <a:p>
            <a:pPr indent="0" lvl="0" marL="0" rtl="0">
              <a:spcBef>
                <a:spcPts val="0"/>
              </a:spcBef>
              <a:spcAft>
                <a:spcPts val="0"/>
              </a:spcAft>
              <a:buNone/>
            </a:pPr>
            <a:r>
              <a:t/>
            </a:r>
            <a:endParaRPr sz="1800">
              <a:solidFill>
                <a:srgbClr val="FFE599"/>
              </a:solidFill>
            </a:endParaRPr>
          </a:p>
          <a:p>
            <a:pPr indent="-342900" lvl="0" marL="457200" rtl="0">
              <a:spcBef>
                <a:spcPts val="0"/>
              </a:spcBef>
              <a:spcAft>
                <a:spcPts val="0"/>
              </a:spcAft>
              <a:buClr>
                <a:srgbClr val="FFE599"/>
              </a:buClr>
              <a:buSzPts val="1800"/>
              <a:buChar char="●"/>
            </a:pPr>
            <a:r>
              <a:rPr lang="en" sz="1800" u="sng">
                <a:solidFill>
                  <a:srgbClr val="FFE599"/>
                </a:solidFill>
              </a:rPr>
              <a:t>“</a:t>
            </a:r>
            <a:r>
              <a:rPr lang="en" sz="1800" u="sng">
                <a:solidFill>
                  <a:srgbClr val="FFE599"/>
                </a:solidFill>
              </a:rPr>
              <a:t>Hot Spot Policing” </a:t>
            </a:r>
            <a:r>
              <a:rPr lang="en" sz="1800">
                <a:solidFill>
                  <a:srgbClr val="FFE599"/>
                </a:solidFill>
              </a:rPr>
              <a:t>transforms to flooding distressed neighborhoods with services</a:t>
            </a:r>
            <a:endParaRPr sz="1800">
              <a:solidFill>
                <a:srgbClr val="FFE599"/>
              </a:solidFill>
            </a:endParaRPr>
          </a:p>
          <a:p>
            <a:pPr indent="0" lvl="0" marL="0" rtl="0">
              <a:spcBef>
                <a:spcPts val="0"/>
              </a:spcBef>
              <a:spcAft>
                <a:spcPts val="0"/>
              </a:spcAft>
              <a:buNone/>
            </a:pPr>
            <a:r>
              <a:t/>
            </a:r>
            <a:endParaRPr sz="900">
              <a:solidFill>
                <a:srgbClr val="FFE599"/>
              </a:solidFill>
            </a:endParaRPr>
          </a:p>
          <a:p>
            <a:pPr indent="-342900" lvl="0" marL="457200">
              <a:spcBef>
                <a:spcPts val="0"/>
              </a:spcBef>
              <a:spcAft>
                <a:spcPts val="0"/>
              </a:spcAft>
              <a:buClr>
                <a:srgbClr val="FFE599"/>
              </a:buClr>
              <a:buSzPts val="1800"/>
              <a:buChar char="●"/>
            </a:pPr>
            <a:r>
              <a:rPr lang="en" sz="1800" u="sng">
                <a:solidFill>
                  <a:srgbClr val="FFE599"/>
                </a:solidFill>
              </a:rPr>
              <a:t>“</a:t>
            </a:r>
            <a:r>
              <a:rPr lang="en" sz="1800" u="sng">
                <a:solidFill>
                  <a:srgbClr val="FFE599"/>
                </a:solidFill>
              </a:rPr>
              <a:t>Broken Windows Policing”</a:t>
            </a:r>
            <a:r>
              <a:rPr lang="en" sz="1800">
                <a:solidFill>
                  <a:srgbClr val="FFE599"/>
                </a:solidFill>
              </a:rPr>
              <a:t> turns into solving minor problems in a neighborhood (fixing street lights, turning vacant lots into gardens and playgrounds) before serious crime sets in</a:t>
            </a:r>
            <a:endParaRPr sz="1800">
              <a:solidFill>
                <a:srgbClr val="FFE599"/>
              </a:solidFill>
            </a:endParaRPr>
          </a:p>
          <a:p>
            <a:pPr indent="0" lvl="0" marL="0">
              <a:spcBef>
                <a:spcPts val="0"/>
              </a:spcBef>
              <a:spcAft>
                <a:spcPts val="0"/>
              </a:spcAft>
              <a:buNone/>
            </a:pPr>
            <a:r>
              <a:t/>
            </a:r>
            <a:endParaRPr sz="900">
              <a:solidFill>
                <a:srgbClr val="FFE599"/>
              </a:solidFill>
            </a:endParaRPr>
          </a:p>
          <a:p>
            <a:pPr indent="-342900" lvl="0" marL="457200" rtl="0">
              <a:spcBef>
                <a:spcPts val="0"/>
              </a:spcBef>
              <a:spcAft>
                <a:spcPts val="0"/>
              </a:spcAft>
              <a:buClr>
                <a:srgbClr val="FFE599"/>
              </a:buClr>
              <a:buSzPts val="1800"/>
              <a:buChar char="●"/>
            </a:pPr>
            <a:r>
              <a:rPr lang="en" sz="1800" u="sng">
                <a:solidFill>
                  <a:srgbClr val="FFE599"/>
                </a:solidFill>
              </a:rPr>
              <a:t>Police become partners</a:t>
            </a:r>
            <a:r>
              <a:rPr lang="en" sz="1800">
                <a:solidFill>
                  <a:srgbClr val="FFE599"/>
                </a:solidFill>
              </a:rPr>
              <a:t> in solving community problems, working with social service agencies and city departments. Their role in arresting and incarcerating is reduced as they become just one part of the solution-creating team.</a:t>
            </a:r>
            <a:endParaRPr sz="1800">
              <a:solidFill>
                <a:srgbClr val="FFE599"/>
              </a:solidFill>
            </a:endParaRPr>
          </a:p>
          <a:p>
            <a:pPr indent="0" lvl="0" marL="0" rtl="0">
              <a:spcBef>
                <a:spcPts val="0"/>
              </a:spcBef>
              <a:spcAft>
                <a:spcPts val="0"/>
              </a:spcAft>
              <a:buNone/>
            </a:pPr>
            <a:r>
              <a:t/>
            </a:r>
            <a:endParaRPr sz="700">
              <a:solidFill>
                <a:srgbClr val="FFE599"/>
              </a:solidFill>
            </a:endParaRPr>
          </a:p>
          <a:p>
            <a:pPr indent="-342900" lvl="0" marL="457200" rtl="0">
              <a:spcBef>
                <a:spcPts val="0"/>
              </a:spcBef>
              <a:spcAft>
                <a:spcPts val="0"/>
              </a:spcAft>
              <a:buClr>
                <a:srgbClr val="FFE599"/>
              </a:buClr>
              <a:buSzPts val="1800"/>
              <a:buChar char="●"/>
            </a:pPr>
            <a:r>
              <a:rPr lang="en" sz="1800">
                <a:solidFill>
                  <a:srgbClr val="FFE599"/>
                </a:solidFill>
              </a:rPr>
              <a:t>Police become peacekeepers, bonding with communities and becoming part of the democratic social fabric.</a:t>
            </a:r>
            <a:endParaRPr sz="1800">
              <a:solidFill>
                <a:srgbClr val="FFE599"/>
              </a:solidFill>
            </a:endParaRPr>
          </a:p>
        </p:txBody>
      </p:sp>
      <p:sp>
        <p:nvSpPr>
          <p:cNvPr id="276" name="Shape 276"/>
          <p:cNvSpPr txBox="1"/>
          <p:nvPr/>
        </p:nvSpPr>
        <p:spPr>
          <a:xfrm>
            <a:off x="8542150" y="151725"/>
            <a:ext cx="478500" cy="364200"/>
          </a:xfrm>
          <a:prstGeom prst="rect">
            <a:avLst/>
          </a:prstGeom>
          <a:solidFill>
            <a:srgbClr val="FF00FF"/>
          </a:solid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Shape 281"/>
          <p:cNvSpPr txBox="1"/>
          <p:nvPr/>
        </p:nvSpPr>
        <p:spPr>
          <a:xfrm>
            <a:off x="1267600" y="2201775"/>
            <a:ext cx="6963000" cy="1586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2200">
                <a:solidFill>
                  <a:srgbClr val="FFE599"/>
                </a:solidFill>
              </a:rPr>
              <a:t>No need to spend city funds--grants and partnerships with other agencies.</a:t>
            </a:r>
            <a:endParaRPr sz="2200">
              <a:solidFill>
                <a:srgbClr val="FFE599"/>
              </a:solidFill>
            </a:endParaRPr>
          </a:p>
        </p:txBody>
      </p:sp>
      <p:sp>
        <p:nvSpPr>
          <p:cNvPr id="282" name="Shape 282"/>
          <p:cNvSpPr txBox="1"/>
          <p:nvPr/>
        </p:nvSpPr>
        <p:spPr>
          <a:xfrm>
            <a:off x="1222000" y="288825"/>
            <a:ext cx="7054200" cy="8775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sz="2800">
                <a:solidFill>
                  <a:srgbClr val="F3F3F3"/>
                </a:solidFill>
              </a:rPr>
              <a:t>Financing Solutions: Who’s Got the Money?</a:t>
            </a:r>
            <a:endParaRPr sz="2800">
              <a:solidFill>
                <a:srgbClr val="F3F3F3"/>
              </a:solidFill>
            </a:endParaRPr>
          </a:p>
        </p:txBody>
      </p:sp>
      <p:sp>
        <p:nvSpPr>
          <p:cNvPr id="283" name="Shape 283"/>
          <p:cNvSpPr txBox="1"/>
          <p:nvPr/>
        </p:nvSpPr>
        <p:spPr>
          <a:xfrm>
            <a:off x="8086975" y="288275"/>
            <a:ext cx="478500" cy="364200"/>
          </a:xfrm>
          <a:prstGeom prst="rect">
            <a:avLst/>
          </a:prstGeom>
          <a:solidFill>
            <a:srgbClr val="CCCCCC"/>
          </a:solid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Shape 28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b="1" lang="en" sz="3600">
                <a:solidFill>
                  <a:srgbClr val="FFFFFF"/>
                </a:solidFill>
              </a:rPr>
              <a:t>“Let’s Think about It” Activity</a:t>
            </a:r>
            <a:endParaRPr b="1" sz="3600">
              <a:solidFill>
                <a:srgbClr val="FFFFFF"/>
              </a:solidFill>
            </a:endParaRPr>
          </a:p>
        </p:txBody>
      </p:sp>
      <p:sp>
        <p:nvSpPr>
          <p:cNvPr id="289" name="Shape 289"/>
          <p:cNvSpPr txBox="1"/>
          <p:nvPr>
            <p:ph idx="1" type="body"/>
          </p:nvPr>
        </p:nvSpPr>
        <p:spPr>
          <a:xfrm>
            <a:off x="424900" y="2100700"/>
            <a:ext cx="3455100" cy="2120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700">
                <a:solidFill>
                  <a:srgbClr val="FFF2CC"/>
                </a:solidFill>
              </a:rPr>
              <a:t>Would you put your energies into:</a:t>
            </a:r>
            <a:endParaRPr sz="1700">
              <a:solidFill>
                <a:srgbClr val="FFF2CC"/>
              </a:solidFill>
            </a:endParaRPr>
          </a:p>
          <a:p>
            <a:pPr indent="-336550" lvl="0" marL="457200" rtl="0">
              <a:spcBef>
                <a:spcPts val="1600"/>
              </a:spcBef>
              <a:spcAft>
                <a:spcPts val="0"/>
              </a:spcAft>
              <a:buClr>
                <a:srgbClr val="FFF2CC"/>
              </a:buClr>
              <a:buSzPts val="1700"/>
              <a:buChar char="●"/>
            </a:pPr>
            <a:r>
              <a:rPr lang="en" sz="1700">
                <a:solidFill>
                  <a:srgbClr val="FFF2CC"/>
                </a:solidFill>
              </a:rPr>
              <a:t>Problem Oriented Policing?</a:t>
            </a:r>
            <a:endParaRPr sz="1700">
              <a:solidFill>
                <a:srgbClr val="FFF2CC"/>
              </a:solidFill>
            </a:endParaRPr>
          </a:p>
          <a:p>
            <a:pPr indent="-336550" lvl="0" marL="457200" rtl="0">
              <a:spcBef>
                <a:spcPts val="0"/>
              </a:spcBef>
              <a:spcAft>
                <a:spcPts val="0"/>
              </a:spcAft>
              <a:buClr>
                <a:srgbClr val="FFF2CC"/>
              </a:buClr>
              <a:buSzPts val="1700"/>
              <a:buChar char="●"/>
            </a:pPr>
            <a:r>
              <a:rPr lang="en" sz="1700">
                <a:solidFill>
                  <a:srgbClr val="FFF2CC"/>
                </a:solidFill>
              </a:rPr>
              <a:t>Alternatives to Calling Police?</a:t>
            </a:r>
            <a:endParaRPr sz="1700">
              <a:solidFill>
                <a:srgbClr val="FFF2CC"/>
              </a:solidFill>
            </a:endParaRPr>
          </a:p>
          <a:p>
            <a:pPr indent="-336550" lvl="0" marL="457200">
              <a:spcBef>
                <a:spcPts val="0"/>
              </a:spcBef>
              <a:spcAft>
                <a:spcPts val="0"/>
              </a:spcAft>
              <a:buClr>
                <a:srgbClr val="FFF2CC"/>
              </a:buClr>
              <a:buSzPts val="1700"/>
              <a:buChar char="●"/>
            </a:pPr>
            <a:r>
              <a:rPr lang="en" sz="1700">
                <a:solidFill>
                  <a:srgbClr val="FFF2CC"/>
                </a:solidFill>
              </a:rPr>
              <a:t>Holistic Public Safety?</a:t>
            </a:r>
            <a:endParaRPr sz="1700">
              <a:solidFill>
                <a:srgbClr val="FFF2CC"/>
              </a:solidFill>
            </a:endParaRPr>
          </a:p>
        </p:txBody>
      </p:sp>
      <p:pic>
        <p:nvPicPr>
          <p:cNvPr descr="family picnic.jpg" id="290" name="Shape 290"/>
          <p:cNvPicPr preferRelativeResize="0"/>
          <p:nvPr/>
        </p:nvPicPr>
        <p:blipFill rotWithShape="1">
          <a:blip r:embed="rId3">
            <a:alphaModFix/>
          </a:blip>
          <a:srcRect b="11602" l="0" r="0" t="22473"/>
          <a:stretch/>
        </p:blipFill>
        <p:spPr>
          <a:xfrm>
            <a:off x="3930700" y="1838850"/>
            <a:ext cx="5003601" cy="2776500"/>
          </a:xfrm>
          <a:prstGeom prst="rect">
            <a:avLst/>
          </a:prstGeom>
          <a:noFill/>
          <a:ln>
            <a:noFill/>
          </a:ln>
        </p:spPr>
      </p:pic>
      <p:sp>
        <p:nvSpPr>
          <p:cNvPr id="291" name="Shape 291"/>
          <p:cNvSpPr txBox="1"/>
          <p:nvPr/>
        </p:nvSpPr>
        <p:spPr>
          <a:xfrm>
            <a:off x="623400" y="1205825"/>
            <a:ext cx="7698600" cy="5727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lang="en" sz="2400">
                <a:solidFill>
                  <a:srgbClr val="FFF2CC"/>
                </a:solidFill>
              </a:rPr>
              <a:t>What does Public Safety mean TO YOU?</a:t>
            </a:r>
            <a:endParaRPr sz="2400">
              <a:solidFill>
                <a:srgbClr val="FFF2CC"/>
              </a:solidFill>
            </a:endParaRPr>
          </a:p>
          <a:p>
            <a:pPr indent="0" lvl="0" marL="0">
              <a:spcBef>
                <a:spcPts val="1600"/>
              </a:spcBef>
              <a:spcAft>
                <a:spcPts val="0"/>
              </a:spcAft>
              <a:buNone/>
            </a:pPr>
            <a:r>
              <a:t/>
            </a:r>
            <a:endParaRPr/>
          </a:p>
        </p:txBody>
      </p:sp>
      <p:sp>
        <p:nvSpPr>
          <p:cNvPr id="292" name="Shape 292"/>
          <p:cNvSpPr txBox="1"/>
          <p:nvPr/>
        </p:nvSpPr>
        <p:spPr>
          <a:xfrm>
            <a:off x="8086975" y="288275"/>
            <a:ext cx="478500" cy="364200"/>
          </a:xfrm>
          <a:prstGeom prst="rect">
            <a:avLst/>
          </a:prstGeom>
          <a:solidFill>
            <a:srgbClr val="CCCCCC"/>
          </a:solid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Shape 29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b="1" lang="en" sz="3600">
                <a:solidFill>
                  <a:srgbClr val="FFFFFF"/>
                </a:solidFill>
              </a:rPr>
              <a:t>Group Breakouts Process	</a:t>
            </a:r>
            <a:endParaRPr b="1" sz="3600">
              <a:solidFill>
                <a:srgbClr val="FFFFFF"/>
              </a:solidFill>
            </a:endParaRPr>
          </a:p>
        </p:txBody>
      </p:sp>
      <p:sp>
        <p:nvSpPr>
          <p:cNvPr id="298" name="Shape 298"/>
          <p:cNvSpPr txBox="1"/>
          <p:nvPr>
            <p:ph idx="1" type="body"/>
          </p:nvPr>
        </p:nvSpPr>
        <p:spPr>
          <a:xfrm>
            <a:off x="601200" y="1497600"/>
            <a:ext cx="8231100" cy="3416400"/>
          </a:xfrm>
          <a:prstGeom prst="rect">
            <a:avLst/>
          </a:prstGeom>
        </p:spPr>
        <p:txBody>
          <a:bodyPr anchorCtr="0" anchor="t" bIns="91425" lIns="91425" spcFirstLastPara="1" rIns="91425" wrap="square" tIns="91425">
            <a:noAutofit/>
          </a:bodyPr>
          <a:lstStyle/>
          <a:p>
            <a:pPr indent="-381000" lvl="0" marL="457200" rtl="0">
              <a:spcBef>
                <a:spcPts val="0"/>
              </a:spcBef>
              <a:spcAft>
                <a:spcPts val="0"/>
              </a:spcAft>
              <a:buClr>
                <a:srgbClr val="FFF2CC"/>
              </a:buClr>
              <a:buSzPts val="2400"/>
              <a:buChar char="●"/>
            </a:pPr>
            <a:r>
              <a:rPr lang="en" sz="2400">
                <a:solidFill>
                  <a:srgbClr val="FFF2CC"/>
                </a:solidFill>
              </a:rPr>
              <a:t>Choose a topic</a:t>
            </a:r>
            <a:endParaRPr sz="2400">
              <a:solidFill>
                <a:srgbClr val="FFF2CC"/>
              </a:solidFill>
            </a:endParaRPr>
          </a:p>
          <a:p>
            <a:pPr indent="0" lvl="0" marL="0" rtl="0">
              <a:spcBef>
                <a:spcPts val="1600"/>
              </a:spcBef>
              <a:spcAft>
                <a:spcPts val="0"/>
              </a:spcAft>
              <a:buNone/>
            </a:pPr>
            <a:r>
              <a:t/>
            </a:r>
            <a:endParaRPr sz="600">
              <a:solidFill>
                <a:srgbClr val="FFF2CC"/>
              </a:solidFill>
            </a:endParaRPr>
          </a:p>
          <a:p>
            <a:pPr indent="-381000" lvl="0" marL="457200" rtl="0">
              <a:spcBef>
                <a:spcPts val="1600"/>
              </a:spcBef>
              <a:spcAft>
                <a:spcPts val="0"/>
              </a:spcAft>
              <a:buClr>
                <a:srgbClr val="FFF2CC"/>
              </a:buClr>
              <a:buSzPts val="2400"/>
              <a:buChar char="●"/>
            </a:pPr>
            <a:r>
              <a:rPr lang="en" sz="2400">
                <a:solidFill>
                  <a:srgbClr val="FFF2CC"/>
                </a:solidFill>
              </a:rPr>
              <a:t>Huddle by topic</a:t>
            </a:r>
            <a:endParaRPr sz="2400">
              <a:solidFill>
                <a:srgbClr val="FFF2CC"/>
              </a:solidFill>
            </a:endParaRPr>
          </a:p>
          <a:p>
            <a:pPr indent="0" lvl="0" marL="0" rtl="0">
              <a:spcBef>
                <a:spcPts val="1600"/>
              </a:spcBef>
              <a:spcAft>
                <a:spcPts val="0"/>
              </a:spcAft>
              <a:buNone/>
            </a:pPr>
            <a:r>
              <a:t/>
            </a:r>
            <a:endParaRPr sz="600">
              <a:solidFill>
                <a:srgbClr val="FFF2CC"/>
              </a:solidFill>
            </a:endParaRPr>
          </a:p>
          <a:p>
            <a:pPr indent="-381000" lvl="0" marL="457200" rtl="0">
              <a:spcBef>
                <a:spcPts val="1600"/>
              </a:spcBef>
              <a:spcAft>
                <a:spcPts val="0"/>
              </a:spcAft>
              <a:buClr>
                <a:srgbClr val="FFF2CC"/>
              </a:buClr>
              <a:buSzPts val="2400"/>
              <a:buChar char="●"/>
            </a:pPr>
            <a:r>
              <a:rPr lang="en" sz="2400">
                <a:solidFill>
                  <a:srgbClr val="FFF2CC"/>
                </a:solidFill>
              </a:rPr>
              <a:t>Assignment to specific groups</a:t>
            </a:r>
            <a:endParaRPr sz="2400">
              <a:solidFill>
                <a:srgbClr val="FFF2CC"/>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sp>
        <p:nvSpPr>
          <p:cNvPr id="303" name="Shape 30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a:solidFill>
                  <a:srgbClr val="FFFFFF"/>
                </a:solidFill>
              </a:rPr>
              <a:t>Links to Research</a:t>
            </a:r>
            <a:r>
              <a:rPr lang="en"/>
              <a:t> </a:t>
            </a:r>
            <a:endParaRPr/>
          </a:p>
        </p:txBody>
      </p:sp>
      <p:sp>
        <p:nvSpPr>
          <p:cNvPr id="304" name="Shape 304"/>
          <p:cNvSpPr txBox="1"/>
          <p:nvPr>
            <p:ph idx="1" type="body"/>
          </p:nvPr>
        </p:nvSpPr>
        <p:spPr>
          <a:xfrm>
            <a:off x="311700" y="922700"/>
            <a:ext cx="8520600" cy="3899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u="sng">
                <a:solidFill>
                  <a:srgbClr val="FFE599"/>
                </a:solidFill>
              </a:rPr>
              <a:t>Ferguson Crime Stats </a:t>
            </a:r>
            <a:endParaRPr>
              <a:solidFill>
                <a:srgbClr val="FFE599"/>
              </a:solidFill>
            </a:endParaRPr>
          </a:p>
          <a:p>
            <a:pPr indent="0" lvl="0" marL="0">
              <a:spcBef>
                <a:spcPts val="1600"/>
              </a:spcBef>
              <a:spcAft>
                <a:spcPts val="0"/>
              </a:spcAft>
              <a:buNone/>
            </a:pPr>
            <a:r>
              <a:rPr lang="en">
                <a:solidFill>
                  <a:srgbClr val="FFE599"/>
                </a:solidFill>
              </a:rPr>
              <a:t>http://bit.ly/fergcrime</a:t>
            </a:r>
            <a:endParaRPr>
              <a:solidFill>
                <a:srgbClr val="FFE599"/>
              </a:solidFill>
            </a:endParaRPr>
          </a:p>
          <a:p>
            <a:pPr indent="0" lvl="0" marL="0">
              <a:spcBef>
                <a:spcPts val="1600"/>
              </a:spcBef>
              <a:spcAft>
                <a:spcPts val="0"/>
              </a:spcAft>
              <a:buNone/>
            </a:pPr>
            <a:r>
              <a:rPr b="1" lang="en" u="sng">
                <a:solidFill>
                  <a:srgbClr val="FFE599"/>
                </a:solidFill>
              </a:rPr>
              <a:t>Problem Oriented Policing</a:t>
            </a:r>
            <a:endParaRPr b="1" u="sng">
              <a:solidFill>
                <a:srgbClr val="FFE599"/>
              </a:solidFill>
            </a:endParaRPr>
          </a:p>
          <a:p>
            <a:pPr indent="0" lvl="0" marL="0">
              <a:spcBef>
                <a:spcPts val="1600"/>
              </a:spcBef>
              <a:spcAft>
                <a:spcPts val="0"/>
              </a:spcAft>
              <a:buNone/>
            </a:pPr>
            <a:r>
              <a:rPr lang="en">
                <a:solidFill>
                  <a:srgbClr val="FFE599"/>
                </a:solidFill>
              </a:rPr>
              <a:t>http://www.popcenter.org/</a:t>
            </a:r>
            <a:endParaRPr>
              <a:solidFill>
                <a:srgbClr val="FFE599"/>
              </a:solidFill>
            </a:endParaRPr>
          </a:p>
          <a:p>
            <a:pPr indent="0" lvl="0" marL="0">
              <a:spcBef>
                <a:spcPts val="1600"/>
              </a:spcBef>
              <a:spcAft>
                <a:spcPts val="0"/>
              </a:spcAft>
              <a:buClr>
                <a:schemeClr val="dk1"/>
              </a:buClr>
              <a:buSzPts val="1100"/>
              <a:buFont typeface="Arial"/>
              <a:buNone/>
            </a:pPr>
            <a:r>
              <a:rPr b="1" lang="en" u="sng">
                <a:solidFill>
                  <a:srgbClr val="FFE599"/>
                </a:solidFill>
              </a:rPr>
              <a:t>Alternatives to Calling Police</a:t>
            </a:r>
            <a:endParaRPr b="1" u="sng">
              <a:solidFill>
                <a:srgbClr val="FFE599"/>
              </a:solidFill>
            </a:endParaRPr>
          </a:p>
          <a:p>
            <a:pPr indent="0" lvl="0" marL="0">
              <a:spcBef>
                <a:spcPts val="1600"/>
              </a:spcBef>
              <a:spcAft>
                <a:spcPts val="0"/>
              </a:spcAft>
              <a:buClr>
                <a:schemeClr val="dk1"/>
              </a:buClr>
              <a:buSzPts val="1100"/>
              <a:buFont typeface="Arial"/>
              <a:buNone/>
            </a:pPr>
            <a:r>
              <a:rPr lang="en" u="sng">
                <a:solidFill>
                  <a:srgbClr val="FFE599"/>
                </a:solidFill>
              </a:rPr>
              <a:t>http://bit.ly/rosecityalt</a:t>
            </a:r>
            <a:endParaRPr u="sng">
              <a:solidFill>
                <a:srgbClr val="FFE599"/>
              </a:solidFill>
            </a:endParaRPr>
          </a:p>
          <a:p>
            <a:pPr indent="0" lvl="0" marL="0" rtl="0">
              <a:lnSpc>
                <a:spcPct val="133181"/>
              </a:lnSpc>
              <a:spcBef>
                <a:spcPts val="1600"/>
              </a:spcBef>
              <a:spcAft>
                <a:spcPts val="0"/>
              </a:spcAft>
              <a:buClr>
                <a:schemeClr val="dk1"/>
              </a:buClr>
              <a:buSzPts val="1100"/>
              <a:buFont typeface="Arial"/>
              <a:buNone/>
            </a:pPr>
            <a:r>
              <a:rPr lang="en">
                <a:solidFill>
                  <a:schemeClr val="dk1"/>
                </a:solidFill>
                <a:highlight>
                  <a:schemeClr val="lt1"/>
                </a:highlight>
              </a:rPr>
              <a:t>http://bit.ly/notcalling</a:t>
            </a:r>
            <a:endParaRPr>
              <a:solidFill>
                <a:srgbClr val="FFE599"/>
              </a:solidFill>
            </a:endParaRPr>
          </a:p>
          <a:p>
            <a:pPr indent="0" lvl="0" marL="0" rtl="0">
              <a:spcBef>
                <a:spcPts val="0"/>
              </a:spcBef>
              <a:spcAft>
                <a:spcPts val="0"/>
              </a:spcAft>
              <a:buNone/>
            </a:pPr>
            <a:r>
              <a:t/>
            </a:r>
            <a:endParaRPr>
              <a:solidFill>
                <a:srgbClr val="FFF2CC"/>
              </a:solidFill>
            </a:endParaRPr>
          </a:p>
          <a:p>
            <a:pPr indent="0" lvl="0" marL="0" rtl="0">
              <a:spcBef>
                <a:spcPts val="1600"/>
              </a:spcBef>
              <a:spcAft>
                <a:spcPts val="0"/>
              </a:spcAft>
              <a:buNone/>
            </a:pPr>
            <a:r>
              <a:t/>
            </a:r>
            <a:endParaRPr>
              <a:solidFill>
                <a:srgbClr val="FFF2CC"/>
              </a:solidFill>
            </a:endParaRPr>
          </a:p>
          <a:p>
            <a:pPr indent="0" lvl="0" marL="0">
              <a:spcBef>
                <a:spcPts val="1600"/>
              </a:spcBef>
              <a:spcAft>
                <a:spcPts val="160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Shape 30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a:solidFill>
                  <a:srgbClr val="FFFFFF"/>
                </a:solidFill>
              </a:rPr>
              <a:t>Links to Research Cont’d</a:t>
            </a:r>
            <a:endParaRPr>
              <a:solidFill>
                <a:srgbClr val="FFFFFF"/>
              </a:solidFill>
            </a:endParaRPr>
          </a:p>
        </p:txBody>
      </p:sp>
      <p:sp>
        <p:nvSpPr>
          <p:cNvPr id="310" name="Shape 31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u="sng">
                <a:solidFill>
                  <a:srgbClr val="FFE599"/>
                </a:solidFill>
              </a:rPr>
              <a:t>For the Sake of All Report</a:t>
            </a:r>
            <a:endParaRPr b="1" u="sng">
              <a:solidFill>
                <a:srgbClr val="FFE599"/>
              </a:solidFill>
            </a:endParaRPr>
          </a:p>
          <a:p>
            <a:pPr indent="0" lvl="0" marL="0">
              <a:spcBef>
                <a:spcPts val="1600"/>
              </a:spcBef>
              <a:spcAft>
                <a:spcPts val="0"/>
              </a:spcAft>
              <a:buNone/>
            </a:pPr>
            <a:r>
              <a:rPr lang="en">
                <a:solidFill>
                  <a:srgbClr val="FFE599"/>
                </a:solidFill>
              </a:rPr>
              <a:t>http://bit.ly/june23forthesakeofall</a:t>
            </a:r>
            <a:endParaRPr>
              <a:solidFill>
                <a:srgbClr val="FFE599"/>
              </a:solidFill>
            </a:endParaRPr>
          </a:p>
          <a:p>
            <a:pPr indent="0" lvl="0" marL="0" rtl="0">
              <a:spcBef>
                <a:spcPts val="1600"/>
              </a:spcBef>
              <a:spcAft>
                <a:spcPts val="0"/>
              </a:spcAft>
              <a:buClr>
                <a:schemeClr val="dk1"/>
              </a:buClr>
              <a:buSzPts val="1100"/>
              <a:buFont typeface="Arial"/>
              <a:buNone/>
            </a:pPr>
            <a:r>
              <a:rPr b="1" lang="en" u="sng">
                <a:solidFill>
                  <a:srgbClr val="FFE599"/>
                </a:solidFill>
              </a:rPr>
              <a:t>Budget info</a:t>
            </a:r>
            <a:endParaRPr>
              <a:solidFill>
                <a:srgbClr val="000000"/>
              </a:solidFill>
              <a:highlight>
                <a:srgbClr val="FFFFFF"/>
              </a:highlight>
            </a:endParaRPr>
          </a:p>
          <a:p>
            <a:pPr indent="0" lvl="0" marL="0" rtl="0">
              <a:lnSpc>
                <a:spcPct val="133181"/>
              </a:lnSpc>
              <a:spcBef>
                <a:spcPts val="1600"/>
              </a:spcBef>
              <a:spcAft>
                <a:spcPts val="0"/>
              </a:spcAft>
              <a:buNone/>
            </a:pPr>
            <a:r>
              <a:rPr lang="en" u="sng">
                <a:solidFill>
                  <a:srgbClr val="FFE599"/>
                </a:solidFill>
              </a:rPr>
              <a:t>http://bit.ly/fergusonbudget</a:t>
            </a:r>
            <a:endParaRPr u="sng">
              <a:solidFill>
                <a:srgbClr val="FFE599"/>
              </a:solidFill>
            </a:endParaRPr>
          </a:p>
          <a:p>
            <a:pPr indent="0" lvl="0" marL="0">
              <a:spcBef>
                <a:spcPts val="0"/>
              </a:spcBef>
              <a:spcAft>
                <a:spcPts val="0"/>
              </a:spcAft>
              <a:buNone/>
            </a:pPr>
            <a:r>
              <a:rPr b="1" lang="en" u="sng">
                <a:solidFill>
                  <a:srgbClr val="FFE599"/>
                </a:solidFill>
              </a:rPr>
              <a:t>Public Folder with PPT and Documents from this Townhall</a:t>
            </a:r>
            <a:endParaRPr b="1" u="sng">
              <a:solidFill>
                <a:srgbClr val="FFE599"/>
              </a:solidFill>
            </a:endParaRPr>
          </a:p>
          <a:p>
            <a:pPr indent="0" lvl="0" marL="0">
              <a:spcBef>
                <a:spcPts val="1600"/>
              </a:spcBef>
              <a:spcAft>
                <a:spcPts val="0"/>
              </a:spcAft>
              <a:buNone/>
            </a:pPr>
            <a:r>
              <a:rPr lang="en">
                <a:solidFill>
                  <a:srgbClr val="FFE599"/>
                </a:solidFill>
              </a:rPr>
              <a:t>http://bit.ly/fctownhall</a:t>
            </a:r>
            <a:endParaRPr>
              <a:solidFill>
                <a:srgbClr val="FFE599"/>
              </a:solidFill>
            </a:endParaRPr>
          </a:p>
          <a:p>
            <a:pPr indent="0" lvl="0" marL="0">
              <a:spcBef>
                <a:spcPts val="1600"/>
              </a:spcBef>
              <a:spcAft>
                <a:spcPts val="1600"/>
              </a:spcAft>
              <a:buNone/>
            </a:pPr>
            <a:r>
              <a:t/>
            </a:r>
            <a:endParaRPr>
              <a:solidFill>
                <a:srgbClr val="FFF2CC"/>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Shape 67"/>
          <p:cNvSpPr/>
          <p:nvPr/>
        </p:nvSpPr>
        <p:spPr>
          <a:xfrm>
            <a:off x="120875" y="3023425"/>
            <a:ext cx="8912100" cy="19236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8" name="Shape 68"/>
          <p:cNvSpPr txBox="1"/>
          <p:nvPr>
            <p:ph type="title"/>
          </p:nvPr>
        </p:nvSpPr>
        <p:spPr>
          <a:xfrm>
            <a:off x="311700" y="184025"/>
            <a:ext cx="8520600" cy="5727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 sz="2200">
                <a:solidFill>
                  <a:srgbClr val="FFE599"/>
                </a:solidFill>
              </a:rPr>
              <a:t>In most of our minds…</a:t>
            </a:r>
            <a:endParaRPr sz="2200">
              <a:solidFill>
                <a:srgbClr val="FFE599"/>
              </a:solidFill>
            </a:endParaRPr>
          </a:p>
          <a:p>
            <a:pPr indent="0" lvl="0" marL="0" rtl="0">
              <a:lnSpc>
                <a:spcPct val="115000"/>
              </a:lnSpc>
              <a:spcBef>
                <a:spcPts val="1600"/>
              </a:spcBef>
              <a:spcAft>
                <a:spcPts val="1600"/>
              </a:spcAft>
              <a:buNone/>
            </a:pPr>
            <a:r>
              <a:t/>
            </a:r>
            <a:endParaRPr sz="1800">
              <a:solidFill>
                <a:srgbClr val="FFE599"/>
              </a:solidFill>
            </a:endParaRPr>
          </a:p>
        </p:txBody>
      </p:sp>
      <p:sp>
        <p:nvSpPr>
          <p:cNvPr id="69" name="Shape 69"/>
          <p:cNvSpPr txBox="1"/>
          <p:nvPr>
            <p:ph idx="1" type="body"/>
          </p:nvPr>
        </p:nvSpPr>
        <p:spPr>
          <a:xfrm>
            <a:off x="780300" y="797450"/>
            <a:ext cx="7583400" cy="192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4800">
                <a:solidFill>
                  <a:srgbClr val="FFE599"/>
                </a:solidFill>
              </a:rPr>
              <a:t>… Public Safety = </a:t>
            </a:r>
            <a:endParaRPr b="1" sz="4800">
              <a:solidFill>
                <a:srgbClr val="FFE599"/>
              </a:solidFill>
            </a:endParaRPr>
          </a:p>
          <a:p>
            <a:pPr indent="0" lvl="0" marL="0" algn="ctr">
              <a:spcBef>
                <a:spcPts val="1600"/>
              </a:spcBef>
              <a:spcAft>
                <a:spcPts val="1600"/>
              </a:spcAft>
              <a:buNone/>
            </a:pPr>
            <a:r>
              <a:rPr b="1" lang="en" sz="4800">
                <a:solidFill>
                  <a:srgbClr val="FFE599"/>
                </a:solidFill>
              </a:rPr>
              <a:t>Crime Prevention</a:t>
            </a:r>
            <a:endParaRPr b="1" sz="4800">
              <a:solidFill>
                <a:srgbClr val="FFE599"/>
              </a:solidFill>
            </a:endParaRPr>
          </a:p>
        </p:txBody>
      </p:sp>
      <p:pic>
        <p:nvPicPr>
          <p:cNvPr descr="auto_theft.jpg" id="70" name="Shape 70"/>
          <p:cNvPicPr preferRelativeResize="0"/>
          <p:nvPr/>
        </p:nvPicPr>
        <p:blipFill>
          <a:blip r:embed="rId3">
            <a:alphaModFix/>
          </a:blip>
          <a:stretch>
            <a:fillRect/>
          </a:stretch>
        </p:blipFill>
        <p:spPr>
          <a:xfrm>
            <a:off x="3490362" y="3185125"/>
            <a:ext cx="2353226" cy="1600199"/>
          </a:xfrm>
          <a:prstGeom prst="rect">
            <a:avLst/>
          </a:prstGeom>
          <a:noFill/>
          <a:ln>
            <a:noFill/>
          </a:ln>
        </p:spPr>
      </p:pic>
      <p:pic>
        <p:nvPicPr>
          <p:cNvPr descr="Crime-Scene-Do-not-cross-AP880772131965.jpg" id="71" name="Shape 71"/>
          <p:cNvPicPr preferRelativeResize="0"/>
          <p:nvPr/>
        </p:nvPicPr>
        <p:blipFill>
          <a:blip r:embed="rId4">
            <a:alphaModFix/>
          </a:blip>
          <a:stretch>
            <a:fillRect/>
          </a:stretch>
        </p:blipFill>
        <p:spPr>
          <a:xfrm>
            <a:off x="546078" y="3185125"/>
            <a:ext cx="2461035" cy="1600196"/>
          </a:xfrm>
          <a:prstGeom prst="rect">
            <a:avLst/>
          </a:prstGeom>
          <a:noFill/>
          <a:ln>
            <a:noFill/>
          </a:ln>
        </p:spPr>
      </p:pic>
      <p:pic>
        <p:nvPicPr>
          <p:cNvPr descr="POLICE.png" id="72" name="Shape 72"/>
          <p:cNvPicPr preferRelativeResize="0"/>
          <p:nvPr/>
        </p:nvPicPr>
        <p:blipFill rotWithShape="1">
          <a:blip r:embed="rId5">
            <a:alphaModFix/>
          </a:blip>
          <a:srcRect b="0" l="3900" r="3900" t="0"/>
          <a:stretch/>
        </p:blipFill>
        <p:spPr>
          <a:xfrm>
            <a:off x="6219378" y="3185125"/>
            <a:ext cx="2461035" cy="1600196"/>
          </a:xfrm>
          <a:prstGeom prst="rect">
            <a:avLst/>
          </a:prstGeom>
          <a:noFill/>
          <a:ln>
            <a:noFill/>
          </a:ln>
        </p:spPr>
      </p:pic>
      <p:sp>
        <p:nvSpPr>
          <p:cNvPr id="73" name="Shape 73"/>
          <p:cNvSpPr txBox="1"/>
          <p:nvPr/>
        </p:nvSpPr>
        <p:spPr>
          <a:xfrm>
            <a:off x="8086975" y="288275"/>
            <a:ext cx="478500" cy="364200"/>
          </a:xfrm>
          <a:prstGeom prst="rect">
            <a:avLst/>
          </a:prstGeom>
          <a:solidFill>
            <a:srgbClr val="CCCCCC"/>
          </a:solid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Shape 7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lnSpc>
                <a:spcPct val="115000"/>
              </a:lnSpc>
              <a:spcBef>
                <a:spcPts val="0"/>
              </a:spcBef>
              <a:spcAft>
                <a:spcPts val="0"/>
              </a:spcAft>
              <a:buClr>
                <a:schemeClr val="dk1"/>
              </a:buClr>
              <a:buSzPts val="1100"/>
              <a:buFont typeface="Arial"/>
              <a:buNone/>
            </a:pPr>
            <a:r>
              <a:rPr lang="en" sz="2400">
                <a:solidFill>
                  <a:srgbClr val="FFE599"/>
                </a:solidFill>
              </a:rPr>
              <a:t>The reaction to crime for the last 30+ Years?</a:t>
            </a:r>
            <a:endParaRPr sz="2400">
              <a:solidFill>
                <a:srgbClr val="FFE599"/>
              </a:solidFill>
            </a:endParaRPr>
          </a:p>
          <a:p>
            <a:pPr indent="0" lvl="0" marL="0">
              <a:spcBef>
                <a:spcPts val="1600"/>
              </a:spcBef>
              <a:spcAft>
                <a:spcPts val="0"/>
              </a:spcAft>
              <a:buNone/>
            </a:pPr>
            <a:r>
              <a:t/>
            </a:r>
            <a:endParaRPr sz="1800">
              <a:solidFill>
                <a:srgbClr val="FFE599"/>
              </a:solidFill>
            </a:endParaRPr>
          </a:p>
        </p:txBody>
      </p:sp>
      <p:sp>
        <p:nvSpPr>
          <p:cNvPr id="79" name="Shape 79"/>
          <p:cNvSpPr txBox="1"/>
          <p:nvPr>
            <p:ph idx="1" type="body"/>
          </p:nvPr>
        </p:nvSpPr>
        <p:spPr>
          <a:xfrm>
            <a:off x="311700" y="1457275"/>
            <a:ext cx="8520600" cy="1023600"/>
          </a:xfrm>
          <a:prstGeom prst="rect">
            <a:avLst/>
          </a:prstGeom>
        </p:spPr>
        <p:txBody>
          <a:bodyPr anchorCtr="0" anchor="t" bIns="91425" lIns="91425" spcFirstLastPara="1" rIns="91425" wrap="square" tIns="91425">
            <a:noAutofit/>
          </a:bodyPr>
          <a:lstStyle/>
          <a:p>
            <a:pPr indent="0" lvl="0" marL="0" algn="ctr">
              <a:spcBef>
                <a:spcPts val="0"/>
              </a:spcBef>
              <a:spcAft>
                <a:spcPts val="1600"/>
              </a:spcAft>
              <a:buNone/>
            </a:pPr>
            <a:r>
              <a:rPr lang="en" sz="3600">
                <a:solidFill>
                  <a:srgbClr val="FFE599"/>
                </a:solidFill>
              </a:rPr>
              <a:t>ARREST AND INCARCERATE</a:t>
            </a:r>
            <a:endParaRPr sz="3600">
              <a:solidFill>
                <a:srgbClr val="FFE599"/>
              </a:solidFill>
            </a:endParaRPr>
          </a:p>
        </p:txBody>
      </p:sp>
      <p:sp>
        <p:nvSpPr>
          <p:cNvPr id="80" name="Shape 80"/>
          <p:cNvSpPr/>
          <p:nvPr/>
        </p:nvSpPr>
        <p:spPr>
          <a:xfrm>
            <a:off x="-22725" y="2472825"/>
            <a:ext cx="9166800" cy="19236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descr="prison.jpg" id="81" name="Shape 81"/>
          <p:cNvPicPr preferRelativeResize="0"/>
          <p:nvPr/>
        </p:nvPicPr>
        <p:blipFill rotWithShape="1">
          <a:blip r:embed="rId3">
            <a:alphaModFix/>
          </a:blip>
          <a:srcRect b="13734" l="0" r="0" t="8800"/>
          <a:stretch/>
        </p:blipFill>
        <p:spPr>
          <a:xfrm>
            <a:off x="2919850" y="2631075"/>
            <a:ext cx="3100300" cy="1600201"/>
          </a:xfrm>
          <a:prstGeom prst="rect">
            <a:avLst/>
          </a:prstGeom>
          <a:noFill/>
          <a:ln>
            <a:noFill/>
          </a:ln>
        </p:spPr>
      </p:pic>
      <p:pic>
        <p:nvPicPr>
          <p:cNvPr descr="handcuffs.jpeg" id="82" name="Shape 82"/>
          <p:cNvPicPr preferRelativeResize="0"/>
          <p:nvPr/>
        </p:nvPicPr>
        <p:blipFill rotWithShape="1">
          <a:blip r:embed="rId4">
            <a:alphaModFix/>
          </a:blip>
          <a:srcRect b="6694" l="0" r="0" t="6703"/>
          <a:stretch/>
        </p:blipFill>
        <p:spPr>
          <a:xfrm>
            <a:off x="188950" y="2637975"/>
            <a:ext cx="2466975" cy="1600200"/>
          </a:xfrm>
          <a:prstGeom prst="rect">
            <a:avLst/>
          </a:prstGeom>
          <a:noFill/>
          <a:ln>
            <a:noFill/>
          </a:ln>
        </p:spPr>
      </p:pic>
      <p:pic>
        <p:nvPicPr>
          <p:cNvPr descr="razor wire.jpg" id="83" name="Shape 83"/>
          <p:cNvPicPr preferRelativeResize="0"/>
          <p:nvPr/>
        </p:nvPicPr>
        <p:blipFill>
          <a:blip r:embed="rId5">
            <a:alphaModFix/>
          </a:blip>
          <a:stretch>
            <a:fillRect/>
          </a:stretch>
        </p:blipFill>
        <p:spPr>
          <a:xfrm>
            <a:off x="6318750" y="2634525"/>
            <a:ext cx="2613650" cy="1600200"/>
          </a:xfrm>
          <a:prstGeom prst="rect">
            <a:avLst/>
          </a:prstGeom>
          <a:noFill/>
          <a:ln>
            <a:noFill/>
          </a:ln>
        </p:spPr>
      </p:pic>
      <p:sp>
        <p:nvSpPr>
          <p:cNvPr id="84" name="Shape 84"/>
          <p:cNvSpPr txBox="1"/>
          <p:nvPr/>
        </p:nvSpPr>
        <p:spPr>
          <a:xfrm>
            <a:off x="8086975" y="288275"/>
            <a:ext cx="478500" cy="364200"/>
          </a:xfrm>
          <a:prstGeom prst="rect">
            <a:avLst/>
          </a:prstGeom>
          <a:solidFill>
            <a:srgbClr val="CCCCCC"/>
          </a:solid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Shape 8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sz="3000">
                <a:solidFill>
                  <a:srgbClr val="F3F3F3"/>
                </a:solidFill>
              </a:rPr>
              <a:t>What has “Arrest and Incarcerate” given us?</a:t>
            </a:r>
            <a:endParaRPr sz="3000">
              <a:solidFill>
                <a:srgbClr val="F3F3F3"/>
              </a:solidFill>
            </a:endParaRPr>
          </a:p>
        </p:txBody>
      </p:sp>
      <p:sp>
        <p:nvSpPr>
          <p:cNvPr id="90" name="Shape 90"/>
          <p:cNvSpPr txBox="1"/>
          <p:nvPr>
            <p:ph idx="1" type="body"/>
          </p:nvPr>
        </p:nvSpPr>
        <p:spPr>
          <a:xfrm>
            <a:off x="311700" y="1532425"/>
            <a:ext cx="6009900" cy="2793300"/>
          </a:xfrm>
          <a:prstGeom prst="rect">
            <a:avLst/>
          </a:prstGeom>
        </p:spPr>
        <p:txBody>
          <a:bodyPr anchorCtr="0" anchor="t" bIns="91425" lIns="91425" spcFirstLastPara="1" rIns="91425" wrap="square" tIns="91425">
            <a:noAutofit/>
          </a:bodyPr>
          <a:lstStyle/>
          <a:p>
            <a:pPr indent="-368300" lvl="0" marL="457200" rtl="0">
              <a:spcBef>
                <a:spcPts val="0"/>
              </a:spcBef>
              <a:spcAft>
                <a:spcPts val="0"/>
              </a:spcAft>
              <a:buClr>
                <a:srgbClr val="FFE599"/>
              </a:buClr>
              <a:buSzPts val="2200"/>
              <a:buChar char="●"/>
            </a:pPr>
            <a:r>
              <a:rPr lang="en" sz="2200">
                <a:solidFill>
                  <a:srgbClr val="FFE599"/>
                </a:solidFill>
              </a:rPr>
              <a:t>Hot Spot Policing</a:t>
            </a:r>
            <a:endParaRPr sz="2200">
              <a:solidFill>
                <a:srgbClr val="FFE599"/>
              </a:solidFill>
            </a:endParaRPr>
          </a:p>
          <a:p>
            <a:pPr indent="-342900" lvl="1" marL="914400" rtl="0">
              <a:spcBef>
                <a:spcPts val="0"/>
              </a:spcBef>
              <a:spcAft>
                <a:spcPts val="0"/>
              </a:spcAft>
              <a:buClr>
                <a:srgbClr val="FFE599"/>
              </a:buClr>
              <a:buSzPts val="1800"/>
              <a:buChar char="○"/>
            </a:pPr>
            <a:r>
              <a:rPr lang="en" sz="1800">
                <a:solidFill>
                  <a:srgbClr val="FFE599"/>
                </a:solidFill>
              </a:rPr>
              <a:t>Flooding “certain” neighborhoods with police</a:t>
            </a:r>
            <a:endParaRPr sz="1800">
              <a:solidFill>
                <a:srgbClr val="FFE599"/>
              </a:solidFill>
            </a:endParaRPr>
          </a:p>
          <a:p>
            <a:pPr indent="-368300" lvl="0" marL="457200" rtl="0">
              <a:spcBef>
                <a:spcPts val="0"/>
              </a:spcBef>
              <a:spcAft>
                <a:spcPts val="0"/>
              </a:spcAft>
              <a:buClr>
                <a:srgbClr val="FFE599"/>
              </a:buClr>
              <a:buSzPts val="2200"/>
              <a:buChar char="●"/>
            </a:pPr>
            <a:r>
              <a:rPr lang="en" sz="2200">
                <a:solidFill>
                  <a:srgbClr val="FFE599"/>
                </a:solidFill>
              </a:rPr>
              <a:t>Broken Windows Policing</a:t>
            </a:r>
            <a:endParaRPr sz="2200">
              <a:solidFill>
                <a:srgbClr val="FFE599"/>
              </a:solidFill>
            </a:endParaRPr>
          </a:p>
          <a:p>
            <a:pPr indent="-342900" lvl="1" marL="914400" rtl="0">
              <a:spcBef>
                <a:spcPts val="0"/>
              </a:spcBef>
              <a:spcAft>
                <a:spcPts val="0"/>
              </a:spcAft>
              <a:buClr>
                <a:srgbClr val="FFE599"/>
              </a:buClr>
              <a:buSzPts val="1800"/>
              <a:buChar char="○"/>
            </a:pPr>
            <a:r>
              <a:rPr lang="en" sz="1800">
                <a:solidFill>
                  <a:srgbClr val="FFE599"/>
                </a:solidFill>
              </a:rPr>
              <a:t>Cracking down on minor offenses</a:t>
            </a:r>
            <a:endParaRPr sz="1600">
              <a:solidFill>
                <a:srgbClr val="FFE599"/>
              </a:solidFill>
            </a:endParaRPr>
          </a:p>
          <a:p>
            <a:pPr indent="-368300" lvl="0" marL="457200" rtl="0">
              <a:spcBef>
                <a:spcPts val="0"/>
              </a:spcBef>
              <a:spcAft>
                <a:spcPts val="0"/>
              </a:spcAft>
              <a:buClr>
                <a:srgbClr val="FFE599"/>
              </a:buClr>
              <a:buSzPts val="2200"/>
              <a:buChar char="●"/>
            </a:pPr>
            <a:r>
              <a:rPr lang="en" sz="2200">
                <a:solidFill>
                  <a:srgbClr val="FFE599"/>
                </a:solidFill>
              </a:rPr>
              <a:t>Jails and Prisons overflowing and (black and brown) lives destroyed</a:t>
            </a:r>
            <a:endParaRPr sz="2200">
              <a:solidFill>
                <a:srgbClr val="FFE599"/>
              </a:solidFill>
            </a:endParaRPr>
          </a:p>
        </p:txBody>
      </p:sp>
      <p:sp>
        <p:nvSpPr>
          <p:cNvPr id="91" name="Shape 91"/>
          <p:cNvSpPr txBox="1"/>
          <p:nvPr/>
        </p:nvSpPr>
        <p:spPr>
          <a:xfrm>
            <a:off x="6440375" y="1152475"/>
            <a:ext cx="2502300" cy="3840900"/>
          </a:xfrm>
          <a:prstGeom prst="rect">
            <a:avLst/>
          </a:prstGeom>
          <a:solidFill>
            <a:srgbClr val="FFFFFF"/>
          </a:solid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b="1" lang="en">
                <a:highlight>
                  <a:srgbClr val="FFFFFF"/>
                </a:highlight>
              </a:rPr>
              <a:t>What has Ferguson Done?</a:t>
            </a:r>
            <a:endParaRPr b="1">
              <a:highlight>
                <a:srgbClr val="FFFFFF"/>
              </a:highlight>
            </a:endParaRPr>
          </a:p>
          <a:p>
            <a:pPr indent="0" lvl="0" marL="0" rtl="0">
              <a:lnSpc>
                <a:spcPct val="115000"/>
              </a:lnSpc>
              <a:spcBef>
                <a:spcPts val="1800"/>
              </a:spcBef>
              <a:spcAft>
                <a:spcPts val="0"/>
              </a:spcAft>
              <a:buNone/>
            </a:pPr>
            <a:br>
              <a:rPr b="1" lang="en">
                <a:solidFill>
                  <a:srgbClr val="444444"/>
                </a:solidFill>
                <a:highlight>
                  <a:srgbClr val="FFFFFF"/>
                </a:highlight>
              </a:rPr>
            </a:br>
            <a:r>
              <a:rPr b="1" lang="en">
                <a:solidFill>
                  <a:srgbClr val="FFD966"/>
                </a:solidFill>
                <a:highlight>
                  <a:srgbClr val="FFFFFF"/>
                </a:highlight>
              </a:rPr>
              <a:t>Criminalize Basketball (law against hoops)</a:t>
            </a:r>
            <a:endParaRPr b="1">
              <a:solidFill>
                <a:srgbClr val="FFD966"/>
              </a:solidFill>
              <a:highlight>
                <a:srgbClr val="FFFFFF"/>
              </a:highlight>
            </a:endParaRPr>
          </a:p>
          <a:p>
            <a:pPr indent="0" lvl="0" marL="0" rtl="0">
              <a:lnSpc>
                <a:spcPct val="115000"/>
              </a:lnSpc>
              <a:spcBef>
                <a:spcPts val="1800"/>
              </a:spcBef>
              <a:spcAft>
                <a:spcPts val="0"/>
              </a:spcAft>
              <a:buNone/>
            </a:pPr>
            <a:br>
              <a:rPr b="1" lang="en">
                <a:solidFill>
                  <a:srgbClr val="FFD966"/>
                </a:solidFill>
                <a:highlight>
                  <a:srgbClr val="FFFFFF"/>
                </a:highlight>
              </a:rPr>
            </a:br>
            <a:r>
              <a:rPr b="1" lang="en">
                <a:solidFill>
                  <a:srgbClr val="FFD966"/>
                </a:solidFill>
                <a:highlight>
                  <a:srgbClr val="FFFFFF"/>
                </a:highlight>
              </a:rPr>
              <a:t>Criminalize Walking (manner of walking)</a:t>
            </a:r>
            <a:endParaRPr b="1">
              <a:solidFill>
                <a:srgbClr val="FFD966"/>
              </a:solidFill>
              <a:highlight>
                <a:srgbClr val="FFFFFF"/>
              </a:highlight>
            </a:endParaRPr>
          </a:p>
          <a:p>
            <a:pPr indent="0" lvl="0" marL="0" rtl="0">
              <a:lnSpc>
                <a:spcPct val="115000"/>
              </a:lnSpc>
              <a:spcBef>
                <a:spcPts val="1800"/>
              </a:spcBef>
              <a:spcAft>
                <a:spcPts val="0"/>
              </a:spcAft>
              <a:buNone/>
            </a:pPr>
            <a:br>
              <a:rPr b="1" lang="en">
                <a:solidFill>
                  <a:srgbClr val="FFD966"/>
                </a:solidFill>
                <a:highlight>
                  <a:srgbClr val="FFFFFF"/>
                </a:highlight>
              </a:rPr>
            </a:br>
            <a:r>
              <a:rPr b="1" lang="en">
                <a:solidFill>
                  <a:srgbClr val="FFD966"/>
                </a:solidFill>
                <a:highlight>
                  <a:srgbClr val="FFFFFF"/>
                </a:highlight>
              </a:rPr>
              <a:t>Criminalize Teens (curfew and police in schools)</a:t>
            </a:r>
            <a:br>
              <a:rPr b="1" lang="en">
                <a:solidFill>
                  <a:srgbClr val="444444"/>
                </a:solidFill>
                <a:highlight>
                  <a:srgbClr val="FFFFFF"/>
                </a:highlight>
              </a:rPr>
            </a:br>
            <a:endParaRPr b="1">
              <a:solidFill>
                <a:srgbClr val="444444"/>
              </a:solidFill>
              <a:highlight>
                <a:srgbClr val="FFFFFF"/>
              </a:highlight>
            </a:endParaRPr>
          </a:p>
          <a:p>
            <a:pPr indent="0" lvl="0" marL="0" rtl="0">
              <a:lnSpc>
                <a:spcPct val="115000"/>
              </a:lnSpc>
              <a:spcBef>
                <a:spcPts val="1800"/>
              </a:spcBef>
              <a:spcAft>
                <a:spcPts val="0"/>
              </a:spcAft>
              <a:buClr>
                <a:schemeClr val="dk1"/>
              </a:buClr>
              <a:buSzPts val="1100"/>
              <a:buFont typeface="Arial"/>
              <a:buNone/>
            </a:pPr>
            <a:r>
              <a:t/>
            </a:r>
            <a:endParaRPr>
              <a:solidFill>
                <a:srgbClr val="444444"/>
              </a:solidFill>
              <a:highlight>
                <a:srgbClr val="FFFFFF"/>
              </a:highlight>
            </a:endParaRPr>
          </a:p>
          <a:p>
            <a:pPr indent="0" lvl="0" marL="0">
              <a:spcBef>
                <a:spcPts val="1800"/>
              </a:spcBef>
              <a:spcAft>
                <a:spcPts val="0"/>
              </a:spcAft>
              <a:buNone/>
            </a:pPr>
            <a:r>
              <a:t/>
            </a:r>
            <a:endParaRPr/>
          </a:p>
        </p:txBody>
      </p:sp>
      <p:sp>
        <p:nvSpPr>
          <p:cNvPr id="92" name="Shape 92"/>
          <p:cNvSpPr txBox="1"/>
          <p:nvPr/>
        </p:nvSpPr>
        <p:spPr>
          <a:xfrm>
            <a:off x="8353800" y="182075"/>
            <a:ext cx="478500" cy="364200"/>
          </a:xfrm>
          <a:prstGeom prst="rect">
            <a:avLst/>
          </a:prstGeom>
          <a:solidFill>
            <a:srgbClr val="CCCCCC"/>
          </a:solid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Shape 9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F3F3F3"/>
                </a:solidFill>
              </a:rPr>
              <a:t>How Dangerous is Ferguson Nationally?</a:t>
            </a:r>
            <a:endParaRPr>
              <a:solidFill>
                <a:srgbClr val="F3F3F3"/>
              </a:solidFill>
            </a:endParaRPr>
          </a:p>
        </p:txBody>
      </p:sp>
      <p:sp>
        <p:nvSpPr>
          <p:cNvPr id="98" name="Shape 98"/>
          <p:cNvSpPr txBox="1"/>
          <p:nvPr/>
        </p:nvSpPr>
        <p:spPr>
          <a:xfrm>
            <a:off x="515875" y="1532425"/>
            <a:ext cx="7571100" cy="3156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sz="2200">
              <a:solidFill>
                <a:srgbClr val="FFD966"/>
              </a:solidFill>
            </a:endParaRPr>
          </a:p>
          <a:p>
            <a:pPr indent="0" lvl="0" marL="0" algn="ctr">
              <a:spcBef>
                <a:spcPts val="0"/>
              </a:spcBef>
              <a:spcAft>
                <a:spcPts val="0"/>
              </a:spcAft>
              <a:buNone/>
            </a:pPr>
            <a:r>
              <a:rPr lang="en" sz="2200">
                <a:solidFill>
                  <a:srgbClr val="FFE599"/>
                </a:solidFill>
              </a:rPr>
              <a:t>A</a:t>
            </a:r>
            <a:r>
              <a:rPr lang="en" sz="2200">
                <a:solidFill>
                  <a:srgbClr val="FFE599"/>
                </a:solidFill>
              </a:rPr>
              <a:t> national study says that Ferguson is not among the highest in crime rates, but it is well above national averages.*</a:t>
            </a:r>
            <a:endParaRPr sz="2200">
              <a:solidFill>
                <a:srgbClr val="FFE599"/>
              </a:solidFill>
            </a:endParaRPr>
          </a:p>
          <a:p>
            <a:pPr indent="0" lvl="0" marL="0">
              <a:spcBef>
                <a:spcPts val="0"/>
              </a:spcBef>
              <a:spcAft>
                <a:spcPts val="0"/>
              </a:spcAft>
              <a:buNone/>
            </a:pPr>
            <a:r>
              <a:t/>
            </a:r>
            <a:endParaRPr sz="2200">
              <a:solidFill>
                <a:srgbClr val="FFE599"/>
              </a:solidFill>
            </a:endParaRPr>
          </a:p>
          <a:p>
            <a:pPr indent="0" lvl="0" marL="0">
              <a:spcBef>
                <a:spcPts val="0"/>
              </a:spcBef>
              <a:spcAft>
                <a:spcPts val="0"/>
              </a:spcAft>
              <a:buNone/>
            </a:pPr>
            <a:r>
              <a:t/>
            </a:r>
            <a:endParaRPr sz="2200">
              <a:solidFill>
                <a:srgbClr val="FFE599"/>
              </a:solidFill>
            </a:endParaRPr>
          </a:p>
          <a:p>
            <a:pPr indent="0" lvl="0" marL="0">
              <a:spcBef>
                <a:spcPts val="0"/>
              </a:spcBef>
              <a:spcAft>
                <a:spcPts val="0"/>
              </a:spcAft>
              <a:buNone/>
            </a:pPr>
            <a:r>
              <a:t/>
            </a:r>
            <a:endParaRPr sz="2200">
              <a:solidFill>
                <a:srgbClr val="FFE599"/>
              </a:solidFill>
            </a:endParaRPr>
          </a:p>
          <a:p>
            <a:pPr indent="0" lvl="0" marL="0">
              <a:spcBef>
                <a:spcPts val="0"/>
              </a:spcBef>
              <a:spcAft>
                <a:spcPts val="0"/>
              </a:spcAft>
              <a:buNone/>
            </a:pPr>
            <a:r>
              <a:rPr lang="en" sz="2200">
                <a:solidFill>
                  <a:srgbClr val="FFE599"/>
                </a:solidFill>
              </a:rPr>
              <a:t>*</a:t>
            </a:r>
            <a:r>
              <a:rPr lang="en" sz="1800">
                <a:solidFill>
                  <a:srgbClr val="FFE599"/>
                </a:solidFill>
              </a:rPr>
              <a:t>http://www.city-data.com/crime/crime-Ferguson-Missouri.html</a:t>
            </a:r>
            <a:endParaRPr sz="2200">
              <a:solidFill>
                <a:srgbClr val="FFE599"/>
              </a:solidFill>
            </a:endParaRPr>
          </a:p>
        </p:txBody>
      </p:sp>
      <p:sp>
        <p:nvSpPr>
          <p:cNvPr id="99" name="Shape 99"/>
          <p:cNvSpPr txBox="1"/>
          <p:nvPr/>
        </p:nvSpPr>
        <p:spPr>
          <a:xfrm>
            <a:off x="8086975" y="288275"/>
            <a:ext cx="478500" cy="364200"/>
          </a:xfrm>
          <a:prstGeom prst="rect">
            <a:avLst/>
          </a:prstGeom>
          <a:solidFill>
            <a:srgbClr val="FF00FF"/>
          </a:solid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Shape 10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F3F3F3"/>
                </a:solidFill>
              </a:rPr>
              <a:t>How Dangerous is Ferguson? (Cont’d)</a:t>
            </a:r>
            <a:endParaRPr>
              <a:solidFill>
                <a:srgbClr val="F3F3F3"/>
              </a:solidFill>
            </a:endParaRPr>
          </a:p>
        </p:txBody>
      </p:sp>
      <p:sp>
        <p:nvSpPr>
          <p:cNvPr id="105" name="Shape 105"/>
          <p:cNvSpPr txBox="1"/>
          <p:nvPr/>
        </p:nvSpPr>
        <p:spPr>
          <a:xfrm>
            <a:off x="743425" y="1619544"/>
            <a:ext cx="7404300" cy="14301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sz="2200">
                <a:solidFill>
                  <a:srgbClr val="FFE599"/>
                </a:solidFill>
              </a:rPr>
              <a:t>When comparing Ferguson crime rates to nearby cities, Ferguson is not among the highest crime rates, like Kinloch and Belridge, but again is well above the average.</a:t>
            </a:r>
            <a:endParaRPr sz="2200">
              <a:solidFill>
                <a:srgbClr val="FFE599"/>
              </a:solidFill>
            </a:endParaRPr>
          </a:p>
        </p:txBody>
      </p:sp>
      <p:sp>
        <p:nvSpPr>
          <p:cNvPr id="106" name="Shape 106"/>
          <p:cNvSpPr txBox="1"/>
          <p:nvPr/>
        </p:nvSpPr>
        <p:spPr>
          <a:xfrm>
            <a:off x="8086975" y="288275"/>
            <a:ext cx="478500" cy="364200"/>
          </a:xfrm>
          <a:prstGeom prst="rect">
            <a:avLst/>
          </a:prstGeom>
          <a:solidFill>
            <a:srgbClr val="FF00FF"/>
          </a:solid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Shape 111"/>
          <p:cNvSpPr txBox="1"/>
          <p:nvPr>
            <p:ph type="title"/>
          </p:nvPr>
        </p:nvSpPr>
        <p:spPr>
          <a:xfrm>
            <a:off x="5819075" y="79975"/>
            <a:ext cx="49287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3600">
                <a:solidFill>
                  <a:srgbClr val="FFFFFF"/>
                </a:solidFill>
              </a:rPr>
              <a:t>Is it working? </a:t>
            </a:r>
            <a:endParaRPr b="1" sz="3600">
              <a:solidFill>
                <a:srgbClr val="FFFFFF"/>
              </a:solidFill>
            </a:endParaRPr>
          </a:p>
        </p:txBody>
      </p:sp>
      <p:pic>
        <p:nvPicPr>
          <p:cNvPr id="112" name="Shape 112"/>
          <p:cNvPicPr preferRelativeResize="0"/>
          <p:nvPr/>
        </p:nvPicPr>
        <p:blipFill>
          <a:blip r:embed="rId3">
            <a:alphaModFix/>
          </a:blip>
          <a:stretch>
            <a:fillRect/>
          </a:stretch>
        </p:blipFill>
        <p:spPr>
          <a:xfrm>
            <a:off x="5667898" y="722162"/>
            <a:ext cx="3373600" cy="4362975"/>
          </a:xfrm>
          <a:prstGeom prst="rect">
            <a:avLst/>
          </a:prstGeom>
          <a:noFill/>
          <a:ln>
            <a:noFill/>
          </a:ln>
        </p:spPr>
      </p:pic>
      <p:pic>
        <p:nvPicPr>
          <p:cNvPr id="113" name="Shape 113"/>
          <p:cNvPicPr preferRelativeResize="0"/>
          <p:nvPr/>
        </p:nvPicPr>
        <p:blipFill>
          <a:blip r:embed="rId4">
            <a:alphaModFix/>
          </a:blip>
          <a:stretch>
            <a:fillRect/>
          </a:stretch>
        </p:blipFill>
        <p:spPr>
          <a:xfrm>
            <a:off x="1507463" y="192500"/>
            <a:ext cx="4007624" cy="2254275"/>
          </a:xfrm>
          <a:prstGeom prst="rect">
            <a:avLst/>
          </a:prstGeom>
          <a:noFill/>
          <a:ln>
            <a:noFill/>
          </a:ln>
        </p:spPr>
      </p:pic>
      <p:pic>
        <p:nvPicPr>
          <p:cNvPr id="114" name="Shape 114"/>
          <p:cNvPicPr preferRelativeResize="0"/>
          <p:nvPr/>
        </p:nvPicPr>
        <p:blipFill rotWithShape="1">
          <a:blip r:embed="rId5">
            <a:alphaModFix/>
          </a:blip>
          <a:srcRect b="23968" l="0" r="3614" t="30290"/>
          <a:stretch/>
        </p:blipFill>
        <p:spPr>
          <a:xfrm>
            <a:off x="101475" y="1747981"/>
            <a:ext cx="2474275" cy="2311307"/>
          </a:xfrm>
          <a:prstGeom prst="rect">
            <a:avLst/>
          </a:prstGeom>
          <a:noFill/>
          <a:ln>
            <a:noFill/>
          </a:ln>
        </p:spPr>
      </p:pic>
      <p:pic>
        <p:nvPicPr>
          <p:cNvPr id="115" name="Shape 115"/>
          <p:cNvPicPr preferRelativeResize="0"/>
          <p:nvPr/>
        </p:nvPicPr>
        <p:blipFill rotWithShape="1">
          <a:blip r:embed="rId6">
            <a:alphaModFix/>
          </a:blip>
          <a:srcRect b="83884" l="0" r="0" t="0"/>
          <a:stretch/>
        </p:blipFill>
        <p:spPr>
          <a:xfrm>
            <a:off x="101475" y="1058650"/>
            <a:ext cx="2474275" cy="689325"/>
          </a:xfrm>
          <a:prstGeom prst="rect">
            <a:avLst/>
          </a:prstGeom>
          <a:noFill/>
          <a:ln>
            <a:noFill/>
          </a:ln>
        </p:spPr>
      </p:pic>
      <p:pic>
        <p:nvPicPr>
          <p:cNvPr id="116" name="Shape 116"/>
          <p:cNvPicPr preferRelativeResize="0"/>
          <p:nvPr/>
        </p:nvPicPr>
        <p:blipFill>
          <a:blip r:embed="rId7">
            <a:alphaModFix/>
          </a:blip>
          <a:stretch>
            <a:fillRect/>
          </a:stretch>
        </p:blipFill>
        <p:spPr>
          <a:xfrm>
            <a:off x="918425" y="3329886"/>
            <a:ext cx="4596651" cy="1755250"/>
          </a:xfrm>
          <a:prstGeom prst="rect">
            <a:avLst/>
          </a:prstGeom>
          <a:noFill/>
          <a:ln>
            <a:noFill/>
          </a:ln>
        </p:spPr>
      </p:pic>
      <p:pic>
        <p:nvPicPr>
          <p:cNvPr id="117" name="Shape 117"/>
          <p:cNvPicPr preferRelativeResize="0"/>
          <p:nvPr/>
        </p:nvPicPr>
        <p:blipFill>
          <a:blip r:embed="rId8">
            <a:alphaModFix/>
          </a:blip>
          <a:stretch>
            <a:fillRect/>
          </a:stretch>
        </p:blipFill>
        <p:spPr>
          <a:xfrm>
            <a:off x="3594750" y="1996688"/>
            <a:ext cx="2474275" cy="1646518"/>
          </a:xfrm>
          <a:prstGeom prst="rect">
            <a:avLst/>
          </a:prstGeom>
          <a:noFill/>
          <a:ln>
            <a:noFill/>
          </a:ln>
        </p:spPr>
      </p:pic>
      <p:sp>
        <p:nvSpPr>
          <p:cNvPr id="118" name="Shape 118"/>
          <p:cNvSpPr txBox="1"/>
          <p:nvPr/>
        </p:nvSpPr>
        <p:spPr>
          <a:xfrm>
            <a:off x="318625" y="184225"/>
            <a:ext cx="478500" cy="364200"/>
          </a:xfrm>
          <a:prstGeom prst="rect">
            <a:avLst/>
          </a:prstGeom>
          <a:solidFill>
            <a:srgbClr val="FF00FF"/>
          </a:solid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Shape 123"/>
          <p:cNvSpPr txBox="1"/>
          <p:nvPr/>
        </p:nvSpPr>
        <p:spPr>
          <a:xfrm>
            <a:off x="5591300" y="875848"/>
            <a:ext cx="3146100" cy="3391800"/>
          </a:xfrm>
          <a:prstGeom prst="rect">
            <a:avLst/>
          </a:prstGeom>
          <a:solidFill>
            <a:srgbClr val="C9DAF8"/>
          </a:solidFill>
          <a:ln cap="flat" cmpd="sng" w="76200">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24" name="Shape 124"/>
          <p:cNvSpPr txBox="1"/>
          <p:nvPr>
            <p:ph type="title"/>
          </p:nvPr>
        </p:nvSpPr>
        <p:spPr>
          <a:xfrm>
            <a:off x="235500" y="401000"/>
            <a:ext cx="44898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b="1" lang="en">
                <a:solidFill>
                  <a:srgbClr val="FFFFFF"/>
                </a:solidFill>
              </a:rPr>
              <a:t>Police Per 10K People</a:t>
            </a:r>
            <a:endParaRPr b="1">
              <a:solidFill>
                <a:srgbClr val="FFFFFF"/>
              </a:solidFill>
            </a:endParaRPr>
          </a:p>
        </p:txBody>
      </p:sp>
      <p:sp>
        <p:nvSpPr>
          <p:cNvPr id="125" name="Shape 125"/>
          <p:cNvSpPr txBox="1"/>
          <p:nvPr>
            <p:ph idx="1" type="body"/>
          </p:nvPr>
        </p:nvSpPr>
        <p:spPr>
          <a:xfrm>
            <a:off x="495125" y="1160550"/>
            <a:ext cx="5096400" cy="34887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Clr>
                <a:srgbClr val="FFE599"/>
              </a:buClr>
              <a:buSzPts val="1800"/>
              <a:buChar char="●"/>
            </a:pPr>
            <a:r>
              <a:rPr lang="en" sz="2200">
                <a:solidFill>
                  <a:srgbClr val="FFE599"/>
                </a:solidFill>
              </a:rPr>
              <a:t>Ferguson Aiming for:</a:t>
            </a:r>
            <a:r>
              <a:rPr b="1" lang="en">
                <a:solidFill>
                  <a:srgbClr val="FFE599"/>
                </a:solidFill>
              </a:rPr>
              <a:t> </a:t>
            </a:r>
            <a:r>
              <a:rPr b="1" lang="en" sz="3000">
                <a:solidFill>
                  <a:srgbClr val="FFE599"/>
                </a:solidFill>
              </a:rPr>
              <a:t>49 Police</a:t>
            </a:r>
            <a:endParaRPr b="1" sz="3000">
              <a:solidFill>
                <a:srgbClr val="FFE599"/>
              </a:solidFill>
            </a:endParaRPr>
          </a:p>
          <a:p>
            <a:pPr indent="-342900" lvl="0" marL="457200" rtl="0">
              <a:spcBef>
                <a:spcPts val="0"/>
              </a:spcBef>
              <a:spcAft>
                <a:spcPts val="0"/>
              </a:spcAft>
              <a:buClr>
                <a:srgbClr val="FFE599"/>
              </a:buClr>
              <a:buSzPts val="1800"/>
              <a:buChar char="●"/>
            </a:pPr>
            <a:r>
              <a:rPr lang="en" sz="2200">
                <a:solidFill>
                  <a:srgbClr val="FFE599"/>
                </a:solidFill>
              </a:rPr>
              <a:t>Police Per 10K People: 24.9</a:t>
            </a:r>
            <a:endParaRPr sz="2200">
              <a:solidFill>
                <a:srgbClr val="FFE599"/>
              </a:solidFill>
            </a:endParaRPr>
          </a:p>
          <a:p>
            <a:pPr indent="-368300" lvl="0" marL="457200" rtl="0">
              <a:spcBef>
                <a:spcPts val="0"/>
              </a:spcBef>
              <a:spcAft>
                <a:spcPts val="0"/>
              </a:spcAft>
              <a:buClr>
                <a:srgbClr val="FFE599"/>
              </a:buClr>
              <a:buSzPts val="2200"/>
              <a:buChar char="●"/>
            </a:pPr>
            <a:r>
              <a:rPr lang="en" sz="2200">
                <a:solidFill>
                  <a:srgbClr val="FFE599"/>
                </a:solidFill>
              </a:rPr>
              <a:t>For Cities of this size, average is 20*</a:t>
            </a:r>
            <a:endParaRPr sz="2200">
              <a:solidFill>
                <a:srgbClr val="FFE599"/>
              </a:solidFill>
            </a:endParaRPr>
          </a:p>
          <a:p>
            <a:pPr indent="-368300" lvl="0" marL="457200" rtl="0">
              <a:spcBef>
                <a:spcPts val="0"/>
              </a:spcBef>
              <a:spcAft>
                <a:spcPts val="0"/>
              </a:spcAft>
              <a:buClr>
                <a:srgbClr val="FFE599"/>
              </a:buClr>
              <a:buSzPts val="2200"/>
              <a:buChar char="●"/>
            </a:pPr>
            <a:r>
              <a:rPr lang="en" sz="2200">
                <a:solidFill>
                  <a:srgbClr val="FFE599"/>
                </a:solidFill>
              </a:rPr>
              <a:t>Florissant: 17.3</a:t>
            </a:r>
            <a:endParaRPr sz="2200">
              <a:solidFill>
                <a:srgbClr val="FFE599"/>
              </a:solidFill>
            </a:endParaRPr>
          </a:p>
          <a:p>
            <a:pPr indent="-368300" lvl="0" marL="457200" rtl="0">
              <a:spcBef>
                <a:spcPts val="0"/>
              </a:spcBef>
              <a:spcAft>
                <a:spcPts val="0"/>
              </a:spcAft>
              <a:buClr>
                <a:srgbClr val="FFE599"/>
              </a:buClr>
              <a:buSzPts val="2200"/>
              <a:buChar char="●"/>
            </a:pPr>
            <a:r>
              <a:rPr lang="en" sz="2200">
                <a:solidFill>
                  <a:srgbClr val="FFE599"/>
                </a:solidFill>
              </a:rPr>
              <a:t>Berkeley 52.2</a:t>
            </a:r>
            <a:endParaRPr sz="2200">
              <a:solidFill>
                <a:srgbClr val="FFE599"/>
              </a:solidFill>
            </a:endParaRPr>
          </a:p>
          <a:p>
            <a:pPr indent="-368300" lvl="0" marL="457200" rtl="0">
              <a:spcBef>
                <a:spcPts val="0"/>
              </a:spcBef>
              <a:spcAft>
                <a:spcPts val="0"/>
              </a:spcAft>
              <a:buClr>
                <a:srgbClr val="FFE599"/>
              </a:buClr>
              <a:buSzPts val="2200"/>
              <a:buChar char="●"/>
            </a:pPr>
            <a:r>
              <a:rPr lang="en" sz="2200">
                <a:solidFill>
                  <a:srgbClr val="FFE599"/>
                </a:solidFill>
              </a:rPr>
              <a:t>Hazelwood 25.8</a:t>
            </a:r>
            <a:endParaRPr sz="2200">
              <a:solidFill>
                <a:srgbClr val="FFE599"/>
              </a:solidFill>
            </a:endParaRPr>
          </a:p>
          <a:p>
            <a:pPr indent="0" lvl="0" marL="0" rtl="0">
              <a:spcBef>
                <a:spcPts val="1600"/>
              </a:spcBef>
              <a:spcAft>
                <a:spcPts val="0"/>
              </a:spcAft>
              <a:buNone/>
            </a:pPr>
            <a:r>
              <a:rPr lang="en" sz="3000">
                <a:solidFill>
                  <a:srgbClr val="FFE599"/>
                </a:solidFill>
              </a:rPr>
              <a:t>* </a:t>
            </a:r>
            <a:r>
              <a:rPr lang="en" sz="1200">
                <a:solidFill>
                  <a:srgbClr val="FFE599"/>
                </a:solidFill>
              </a:rPr>
              <a:t>http://www.theiacp.org/Portals/0/pdfs/Officer-to-Population-Ratios.pdf</a:t>
            </a:r>
            <a:endParaRPr sz="1200">
              <a:solidFill>
                <a:srgbClr val="FFE599"/>
              </a:solidFill>
            </a:endParaRPr>
          </a:p>
          <a:p>
            <a:pPr indent="0" lvl="0" marL="0" rtl="0" algn="ctr">
              <a:spcBef>
                <a:spcPts val="1600"/>
              </a:spcBef>
              <a:spcAft>
                <a:spcPts val="1600"/>
              </a:spcAft>
              <a:buNone/>
            </a:pPr>
            <a:r>
              <a:t/>
            </a:r>
            <a:endParaRPr>
              <a:solidFill>
                <a:srgbClr val="FFF2CC"/>
              </a:solidFill>
            </a:endParaRPr>
          </a:p>
        </p:txBody>
      </p:sp>
      <p:pic>
        <p:nvPicPr>
          <p:cNvPr descr="14555-eared-shield-2-design.png" id="126" name="Shape 126"/>
          <p:cNvPicPr preferRelativeResize="0"/>
          <p:nvPr/>
        </p:nvPicPr>
        <p:blipFill>
          <a:blip r:embed="rId3">
            <a:alphaModFix/>
          </a:blip>
          <a:stretch>
            <a:fillRect/>
          </a:stretch>
        </p:blipFill>
        <p:spPr>
          <a:xfrm flipH="1">
            <a:off x="6444018" y="1992200"/>
            <a:ext cx="304449" cy="331477"/>
          </a:xfrm>
          <a:prstGeom prst="rect">
            <a:avLst/>
          </a:prstGeom>
          <a:noFill/>
          <a:ln>
            <a:noFill/>
          </a:ln>
        </p:spPr>
      </p:pic>
      <p:pic>
        <p:nvPicPr>
          <p:cNvPr descr="14555-eared-shield-2-design.png" id="127" name="Shape 127"/>
          <p:cNvPicPr preferRelativeResize="0"/>
          <p:nvPr/>
        </p:nvPicPr>
        <p:blipFill>
          <a:blip r:embed="rId3">
            <a:alphaModFix/>
          </a:blip>
          <a:stretch>
            <a:fillRect/>
          </a:stretch>
        </p:blipFill>
        <p:spPr>
          <a:xfrm flipH="1">
            <a:off x="6902006" y="1992200"/>
            <a:ext cx="304449" cy="331477"/>
          </a:xfrm>
          <a:prstGeom prst="rect">
            <a:avLst/>
          </a:prstGeom>
          <a:noFill/>
          <a:ln>
            <a:noFill/>
          </a:ln>
        </p:spPr>
      </p:pic>
      <p:pic>
        <p:nvPicPr>
          <p:cNvPr descr="14555-eared-shield-2-design.png" id="128" name="Shape 128"/>
          <p:cNvPicPr preferRelativeResize="0"/>
          <p:nvPr/>
        </p:nvPicPr>
        <p:blipFill>
          <a:blip r:embed="rId3">
            <a:alphaModFix/>
          </a:blip>
          <a:stretch>
            <a:fillRect/>
          </a:stretch>
        </p:blipFill>
        <p:spPr>
          <a:xfrm flipH="1">
            <a:off x="7359995" y="1992200"/>
            <a:ext cx="304449" cy="331477"/>
          </a:xfrm>
          <a:prstGeom prst="rect">
            <a:avLst/>
          </a:prstGeom>
          <a:noFill/>
          <a:ln>
            <a:noFill/>
          </a:ln>
        </p:spPr>
      </p:pic>
      <p:pic>
        <p:nvPicPr>
          <p:cNvPr descr="14555-eared-shield-2-design.png" id="129" name="Shape 129"/>
          <p:cNvPicPr preferRelativeResize="0"/>
          <p:nvPr/>
        </p:nvPicPr>
        <p:blipFill>
          <a:blip r:embed="rId3">
            <a:alphaModFix/>
          </a:blip>
          <a:stretch>
            <a:fillRect/>
          </a:stretch>
        </p:blipFill>
        <p:spPr>
          <a:xfrm flipH="1">
            <a:off x="7817984" y="1992200"/>
            <a:ext cx="304449" cy="331477"/>
          </a:xfrm>
          <a:prstGeom prst="rect">
            <a:avLst/>
          </a:prstGeom>
          <a:noFill/>
          <a:ln>
            <a:noFill/>
          </a:ln>
        </p:spPr>
      </p:pic>
      <p:pic>
        <p:nvPicPr>
          <p:cNvPr descr="14555-eared-shield-2-design.png" id="130" name="Shape 130"/>
          <p:cNvPicPr preferRelativeResize="0"/>
          <p:nvPr/>
        </p:nvPicPr>
        <p:blipFill>
          <a:blip r:embed="rId3">
            <a:alphaModFix/>
          </a:blip>
          <a:stretch>
            <a:fillRect/>
          </a:stretch>
        </p:blipFill>
        <p:spPr>
          <a:xfrm flipH="1">
            <a:off x="5986025" y="1992200"/>
            <a:ext cx="304449" cy="331477"/>
          </a:xfrm>
          <a:prstGeom prst="rect">
            <a:avLst/>
          </a:prstGeom>
          <a:noFill/>
          <a:ln>
            <a:noFill/>
          </a:ln>
        </p:spPr>
      </p:pic>
      <p:pic>
        <p:nvPicPr>
          <p:cNvPr descr="14555-eared-shield-2-design.png" id="131" name="Shape 131"/>
          <p:cNvPicPr preferRelativeResize="0"/>
          <p:nvPr/>
        </p:nvPicPr>
        <p:blipFill>
          <a:blip r:embed="rId3">
            <a:alphaModFix/>
          </a:blip>
          <a:stretch>
            <a:fillRect/>
          </a:stretch>
        </p:blipFill>
        <p:spPr>
          <a:xfrm flipH="1">
            <a:off x="6684966" y="2323677"/>
            <a:ext cx="304449" cy="331477"/>
          </a:xfrm>
          <a:prstGeom prst="rect">
            <a:avLst/>
          </a:prstGeom>
          <a:noFill/>
          <a:ln>
            <a:noFill/>
          </a:ln>
        </p:spPr>
      </p:pic>
      <p:pic>
        <p:nvPicPr>
          <p:cNvPr descr="14555-eared-shield-2-design.png" id="132" name="Shape 132"/>
          <p:cNvPicPr preferRelativeResize="0"/>
          <p:nvPr/>
        </p:nvPicPr>
        <p:blipFill>
          <a:blip r:embed="rId3">
            <a:alphaModFix/>
          </a:blip>
          <a:stretch>
            <a:fillRect/>
          </a:stretch>
        </p:blipFill>
        <p:spPr>
          <a:xfrm flipH="1">
            <a:off x="7142955" y="2323677"/>
            <a:ext cx="304449" cy="331477"/>
          </a:xfrm>
          <a:prstGeom prst="rect">
            <a:avLst/>
          </a:prstGeom>
          <a:noFill/>
          <a:ln>
            <a:noFill/>
          </a:ln>
        </p:spPr>
      </p:pic>
      <p:pic>
        <p:nvPicPr>
          <p:cNvPr descr="14555-eared-shield-2-design.png" id="133" name="Shape 133"/>
          <p:cNvPicPr preferRelativeResize="0"/>
          <p:nvPr/>
        </p:nvPicPr>
        <p:blipFill>
          <a:blip r:embed="rId3">
            <a:alphaModFix/>
          </a:blip>
          <a:stretch>
            <a:fillRect/>
          </a:stretch>
        </p:blipFill>
        <p:spPr>
          <a:xfrm flipH="1">
            <a:off x="7600944" y="2323677"/>
            <a:ext cx="304449" cy="331477"/>
          </a:xfrm>
          <a:prstGeom prst="rect">
            <a:avLst/>
          </a:prstGeom>
          <a:noFill/>
          <a:ln>
            <a:noFill/>
          </a:ln>
        </p:spPr>
      </p:pic>
      <p:pic>
        <p:nvPicPr>
          <p:cNvPr descr="14555-eared-shield-2-design.png" id="134" name="Shape 134"/>
          <p:cNvPicPr preferRelativeResize="0"/>
          <p:nvPr/>
        </p:nvPicPr>
        <p:blipFill>
          <a:blip r:embed="rId3">
            <a:alphaModFix/>
          </a:blip>
          <a:stretch>
            <a:fillRect/>
          </a:stretch>
        </p:blipFill>
        <p:spPr>
          <a:xfrm flipH="1">
            <a:off x="8058932" y="2323677"/>
            <a:ext cx="304449" cy="331477"/>
          </a:xfrm>
          <a:prstGeom prst="rect">
            <a:avLst/>
          </a:prstGeom>
          <a:noFill/>
          <a:ln>
            <a:noFill/>
          </a:ln>
        </p:spPr>
      </p:pic>
      <p:pic>
        <p:nvPicPr>
          <p:cNvPr descr="14555-eared-shield-2-design.png" id="135" name="Shape 135"/>
          <p:cNvPicPr preferRelativeResize="0"/>
          <p:nvPr/>
        </p:nvPicPr>
        <p:blipFill>
          <a:blip r:embed="rId3">
            <a:alphaModFix/>
          </a:blip>
          <a:stretch>
            <a:fillRect/>
          </a:stretch>
        </p:blipFill>
        <p:spPr>
          <a:xfrm flipH="1">
            <a:off x="6226974" y="2323677"/>
            <a:ext cx="304449" cy="331477"/>
          </a:xfrm>
          <a:prstGeom prst="rect">
            <a:avLst/>
          </a:prstGeom>
          <a:noFill/>
          <a:ln>
            <a:noFill/>
          </a:ln>
        </p:spPr>
      </p:pic>
      <p:pic>
        <p:nvPicPr>
          <p:cNvPr descr="14555-eared-shield-2-design.png" id="136" name="Shape 136"/>
          <p:cNvPicPr preferRelativeResize="0"/>
          <p:nvPr/>
        </p:nvPicPr>
        <p:blipFill>
          <a:blip r:embed="rId3">
            <a:alphaModFix/>
          </a:blip>
          <a:stretch>
            <a:fillRect/>
          </a:stretch>
        </p:blipFill>
        <p:spPr>
          <a:xfrm flipH="1">
            <a:off x="6444018" y="2655154"/>
            <a:ext cx="304449" cy="331477"/>
          </a:xfrm>
          <a:prstGeom prst="rect">
            <a:avLst/>
          </a:prstGeom>
          <a:noFill/>
          <a:ln>
            <a:noFill/>
          </a:ln>
        </p:spPr>
      </p:pic>
      <p:pic>
        <p:nvPicPr>
          <p:cNvPr descr="14555-eared-shield-2-design.png" id="137" name="Shape 137"/>
          <p:cNvPicPr preferRelativeResize="0"/>
          <p:nvPr/>
        </p:nvPicPr>
        <p:blipFill>
          <a:blip r:embed="rId3">
            <a:alphaModFix/>
          </a:blip>
          <a:stretch>
            <a:fillRect/>
          </a:stretch>
        </p:blipFill>
        <p:spPr>
          <a:xfrm flipH="1">
            <a:off x="6902006" y="2655154"/>
            <a:ext cx="304449" cy="331477"/>
          </a:xfrm>
          <a:prstGeom prst="rect">
            <a:avLst/>
          </a:prstGeom>
          <a:noFill/>
          <a:ln>
            <a:noFill/>
          </a:ln>
        </p:spPr>
      </p:pic>
      <p:pic>
        <p:nvPicPr>
          <p:cNvPr descr="14555-eared-shield-2-design.png" id="138" name="Shape 138"/>
          <p:cNvPicPr preferRelativeResize="0"/>
          <p:nvPr/>
        </p:nvPicPr>
        <p:blipFill>
          <a:blip r:embed="rId3">
            <a:alphaModFix/>
          </a:blip>
          <a:stretch>
            <a:fillRect/>
          </a:stretch>
        </p:blipFill>
        <p:spPr>
          <a:xfrm flipH="1">
            <a:off x="7359995" y="2655154"/>
            <a:ext cx="304449" cy="331477"/>
          </a:xfrm>
          <a:prstGeom prst="rect">
            <a:avLst/>
          </a:prstGeom>
          <a:noFill/>
          <a:ln>
            <a:noFill/>
          </a:ln>
        </p:spPr>
      </p:pic>
      <p:pic>
        <p:nvPicPr>
          <p:cNvPr descr="14555-eared-shield-2-design.png" id="139" name="Shape 139"/>
          <p:cNvPicPr preferRelativeResize="0"/>
          <p:nvPr/>
        </p:nvPicPr>
        <p:blipFill>
          <a:blip r:embed="rId3">
            <a:alphaModFix/>
          </a:blip>
          <a:stretch>
            <a:fillRect/>
          </a:stretch>
        </p:blipFill>
        <p:spPr>
          <a:xfrm flipH="1">
            <a:off x="7817984" y="2655154"/>
            <a:ext cx="304449" cy="331477"/>
          </a:xfrm>
          <a:prstGeom prst="rect">
            <a:avLst/>
          </a:prstGeom>
          <a:noFill/>
          <a:ln>
            <a:noFill/>
          </a:ln>
        </p:spPr>
      </p:pic>
      <p:pic>
        <p:nvPicPr>
          <p:cNvPr descr="14555-eared-shield-2-design.png" id="140" name="Shape 140"/>
          <p:cNvPicPr preferRelativeResize="0"/>
          <p:nvPr/>
        </p:nvPicPr>
        <p:blipFill>
          <a:blip r:embed="rId3">
            <a:alphaModFix/>
          </a:blip>
          <a:stretch>
            <a:fillRect/>
          </a:stretch>
        </p:blipFill>
        <p:spPr>
          <a:xfrm flipH="1">
            <a:off x="5986025" y="2655154"/>
            <a:ext cx="304449" cy="331477"/>
          </a:xfrm>
          <a:prstGeom prst="rect">
            <a:avLst/>
          </a:prstGeom>
          <a:noFill/>
          <a:ln>
            <a:noFill/>
          </a:ln>
        </p:spPr>
      </p:pic>
      <p:pic>
        <p:nvPicPr>
          <p:cNvPr descr="14555-eared-shield-2-design.png" id="141" name="Shape 141"/>
          <p:cNvPicPr preferRelativeResize="0"/>
          <p:nvPr/>
        </p:nvPicPr>
        <p:blipFill>
          <a:blip r:embed="rId3">
            <a:alphaModFix/>
          </a:blip>
          <a:stretch>
            <a:fillRect/>
          </a:stretch>
        </p:blipFill>
        <p:spPr>
          <a:xfrm flipH="1">
            <a:off x="6684966" y="2986623"/>
            <a:ext cx="304449" cy="331477"/>
          </a:xfrm>
          <a:prstGeom prst="rect">
            <a:avLst/>
          </a:prstGeom>
          <a:noFill/>
          <a:ln>
            <a:noFill/>
          </a:ln>
        </p:spPr>
      </p:pic>
      <p:pic>
        <p:nvPicPr>
          <p:cNvPr descr="14555-eared-shield-2-design.png" id="142" name="Shape 142"/>
          <p:cNvPicPr preferRelativeResize="0"/>
          <p:nvPr/>
        </p:nvPicPr>
        <p:blipFill>
          <a:blip r:embed="rId3">
            <a:alphaModFix/>
          </a:blip>
          <a:stretch>
            <a:fillRect/>
          </a:stretch>
        </p:blipFill>
        <p:spPr>
          <a:xfrm flipH="1">
            <a:off x="7142955" y="2986623"/>
            <a:ext cx="304449" cy="331477"/>
          </a:xfrm>
          <a:prstGeom prst="rect">
            <a:avLst/>
          </a:prstGeom>
          <a:noFill/>
          <a:ln>
            <a:noFill/>
          </a:ln>
        </p:spPr>
      </p:pic>
      <p:pic>
        <p:nvPicPr>
          <p:cNvPr descr="14555-eared-shield-2-design.png" id="143" name="Shape 143"/>
          <p:cNvPicPr preferRelativeResize="0"/>
          <p:nvPr/>
        </p:nvPicPr>
        <p:blipFill>
          <a:blip r:embed="rId3">
            <a:alphaModFix/>
          </a:blip>
          <a:stretch>
            <a:fillRect/>
          </a:stretch>
        </p:blipFill>
        <p:spPr>
          <a:xfrm flipH="1">
            <a:off x="7600944" y="2986623"/>
            <a:ext cx="304449" cy="331477"/>
          </a:xfrm>
          <a:prstGeom prst="rect">
            <a:avLst/>
          </a:prstGeom>
          <a:noFill/>
          <a:ln>
            <a:noFill/>
          </a:ln>
        </p:spPr>
      </p:pic>
      <p:pic>
        <p:nvPicPr>
          <p:cNvPr descr="14555-eared-shield-2-design.png" id="144" name="Shape 144"/>
          <p:cNvPicPr preferRelativeResize="0"/>
          <p:nvPr/>
        </p:nvPicPr>
        <p:blipFill>
          <a:blip r:embed="rId3">
            <a:alphaModFix/>
          </a:blip>
          <a:stretch>
            <a:fillRect/>
          </a:stretch>
        </p:blipFill>
        <p:spPr>
          <a:xfrm flipH="1">
            <a:off x="8058932" y="2986623"/>
            <a:ext cx="304449" cy="331477"/>
          </a:xfrm>
          <a:prstGeom prst="rect">
            <a:avLst/>
          </a:prstGeom>
          <a:noFill/>
          <a:ln>
            <a:noFill/>
          </a:ln>
        </p:spPr>
      </p:pic>
      <p:pic>
        <p:nvPicPr>
          <p:cNvPr descr="14555-eared-shield-2-design.png" id="145" name="Shape 145"/>
          <p:cNvPicPr preferRelativeResize="0"/>
          <p:nvPr/>
        </p:nvPicPr>
        <p:blipFill>
          <a:blip r:embed="rId3">
            <a:alphaModFix/>
          </a:blip>
          <a:stretch>
            <a:fillRect/>
          </a:stretch>
        </p:blipFill>
        <p:spPr>
          <a:xfrm flipH="1">
            <a:off x="6226974" y="2986623"/>
            <a:ext cx="304449" cy="331477"/>
          </a:xfrm>
          <a:prstGeom prst="rect">
            <a:avLst/>
          </a:prstGeom>
          <a:noFill/>
          <a:ln>
            <a:noFill/>
          </a:ln>
        </p:spPr>
      </p:pic>
      <p:pic>
        <p:nvPicPr>
          <p:cNvPr descr="14555-eared-shield-2-design.png" id="146" name="Shape 146"/>
          <p:cNvPicPr preferRelativeResize="0"/>
          <p:nvPr/>
        </p:nvPicPr>
        <p:blipFill>
          <a:blip r:embed="rId3">
            <a:alphaModFix/>
          </a:blip>
          <a:stretch>
            <a:fillRect/>
          </a:stretch>
        </p:blipFill>
        <p:spPr>
          <a:xfrm flipH="1">
            <a:off x="6444018" y="3335903"/>
            <a:ext cx="304449" cy="331477"/>
          </a:xfrm>
          <a:prstGeom prst="rect">
            <a:avLst/>
          </a:prstGeom>
          <a:noFill/>
          <a:ln>
            <a:noFill/>
          </a:ln>
        </p:spPr>
      </p:pic>
      <p:pic>
        <p:nvPicPr>
          <p:cNvPr descr="14555-eared-shield-2-design.png" id="147" name="Shape 147"/>
          <p:cNvPicPr preferRelativeResize="0"/>
          <p:nvPr/>
        </p:nvPicPr>
        <p:blipFill>
          <a:blip r:embed="rId3">
            <a:alphaModFix/>
          </a:blip>
          <a:stretch>
            <a:fillRect/>
          </a:stretch>
        </p:blipFill>
        <p:spPr>
          <a:xfrm flipH="1">
            <a:off x="6902006" y="3335903"/>
            <a:ext cx="304449" cy="331477"/>
          </a:xfrm>
          <a:prstGeom prst="rect">
            <a:avLst/>
          </a:prstGeom>
          <a:noFill/>
          <a:ln>
            <a:noFill/>
          </a:ln>
        </p:spPr>
      </p:pic>
      <p:pic>
        <p:nvPicPr>
          <p:cNvPr descr="14555-eared-shield-2-design.png" id="148" name="Shape 148"/>
          <p:cNvPicPr preferRelativeResize="0"/>
          <p:nvPr/>
        </p:nvPicPr>
        <p:blipFill>
          <a:blip r:embed="rId3">
            <a:alphaModFix/>
          </a:blip>
          <a:stretch>
            <a:fillRect/>
          </a:stretch>
        </p:blipFill>
        <p:spPr>
          <a:xfrm flipH="1">
            <a:off x="7359995" y="3335903"/>
            <a:ext cx="304449" cy="331477"/>
          </a:xfrm>
          <a:prstGeom prst="rect">
            <a:avLst/>
          </a:prstGeom>
          <a:noFill/>
          <a:ln>
            <a:noFill/>
          </a:ln>
        </p:spPr>
      </p:pic>
      <p:pic>
        <p:nvPicPr>
          <p:cNvPr descr="14555-eared-shield-2-design.png" id="149" name="Shape 149"/>
          <p:cNvPicPr preferRelativeResize="0"/>
          <p:nvPr/>
        </p:nvPicPr>
        <p:blipFill>
          <a:blip r:embed="rId3">
            <a:alphaModFix/>
          </a:blip>
          <a:stretch>
            <a:fillRect/>
          </a:stretch>
        </p:blipFill>
        <p:spPr>
          <a:xfrm flipH="1">
            <a:off x="7817984" y="3335903"/>
            <a:ext cx="304449" cy="331477"/>
          </a:xfrm>
          <a:prstGeom prst="rect">
            <a:avLst/>
          </a:prstGeom>
          <a:noFill/>
          <a:ln>
            <a:noFill/>
          </a:ln>
        </p:spPr>
      </p:pic>
      <p:pic>
        <p:nvPicPr>
          <p:cNvPr descr="14555-eared-shield-2-design.png" id="150" name="Shape 150"/>
          <p:cNvPicPr preferRelativeResize="0"/>
          <p:nvPr/>
        </p:nvPicPr>
        <p:blipFill>
          <a:blip r:embed="rId3">
            <a:alphaModFix/>
          </a:blip>
          <a:stretch>
            <a:fillRect/>
          </a:stretch>
        </p:blipFill>
        <p:spPr>
          <a:xfrm flipH="1">
            <a:off x="5986025" y="3335903"/>
            <a:ext cx="304449" cy="331477"/>
          </a:xfrm>
          <a:prstGeom prst="rect">
            <a:avLst/>
          </a:prstGeom>
          <a:noFill/>
          <a:ln>
            <a:noFill/>
          </a:ln>
        </p:spPr>
      </p:pic>
      <p:sp>
        <p:nvSpPr>
          <p:cNvPr id="151" name="Shape 151"/>
          <p:cNvSpPr/>
          <p:nvPr/>
        </p:nvSpPr>
        <p:spPr>
          <a:xfrm rot="-5620355">
            <a:off x="8005080" y="3625389"/>
            <a:ext cx="412146" cy="499273"/>
          </a:xfrm>
          <a:prstGeom prst="rtTriangle">
            <a:avLst/>
          </a:prstGeom>
          <a:solidFill>
            <a:srgbClr val="C9DAF8"/>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2" name="Shape 152"/>
          <p:cNvSpPr txBox="1"/>
          <p:nvPr/>
        </p:nvSpPr>
        <p:spPr>
          <a:xfrm>
            <a:off x="5773925" y="1068325"/>
            <a:ext cx="3015000" cy="754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Clr>
                <a:schemeClr val="dk1"/>
              </a:buClr>
              <a:buSzPts val="1100"/>
              <a:buFont typeface="Arial"/>
              <a:buNone/>
            </a:pPr>
            <a:r>
              <a:rPr b="1" lang="en" sz="1800">
                <a:solidFill>
                  <a:schemeClr val="dk2"/>
                </a:solidFill>
                <a:latin typeface="Trebuchet MS"/>
                <a:ea typeface="Trebuchet MS"/>
                <a:cs typeface="Trebuchet MS"/>
                <a:sym typeface="Trebuchet MS"/>
              </a:rPr>
              <a:t>Police Per10K People, Ferguson:</a:t>
            </a:r>
            <a:r>
              <a:rPr b="1" lang="en" sz="2400">
                <a:solidFill>
                  <a:schemeClr val="dk2"/>
                </a:solidFill>
                <a:latin typeface="Trebuchet MS"/>
                <a:ea typeface="Trebuchet MS"/>
                <a:cs typeface="Trebuchet MS"/>
                <a:sym typeface="Trebuchet MS"/>
              </a:rPr>
              <a:t> 24.9</a:t>
            </a:r>
            <a:endParaRPr sz="2400">
              <a:solidFill>
                <a:schemeClr val="dk2"/>
              </a:solidFill>
              <a:latin typeface="Trebuchet MS"/>
              <a:ea typeface="Trebuchet MS"/>
              <a:cs typeface="Trebuchet MS"/>
              <a:sym typeface="Trebuchet MS"/>
            </a:endParaRPr>
          </a:p>
        </p:txBody>
      </p:sp>
      <p:sp>
        <p:nvSpPr>
          <p:cNvPr id="153" name="Shape 153"/>
          <p:cNvSpPr txBox="1"/>
          <p:nvPr/>
        </p:nvSpPr>
        <p:spPr>
          <a:xfrm>
            <a:off x="8086975" y="288275"/>
            <a:ext cx="478500" cy="364200"/>
          </a:xfrm>
          <a:prstGeom prst="rect">
            <a:avLst/>
          </a:prstGeom>
          <a:solidFill>
            <a:srgbClr val="CCCCCC"/>
          </a:solid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